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Lst>
  <p:notesMasterIdLst>
    <p:notesMasterId r:id="rId5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2192000" cy="6858000"/>
  <p:notesSz cx="6858000" cy="9144000"/>
  <p:embeddedFontLst>
    <p:embeddedFont>
      <p:font typeface="Alfa Slab One" panose="020B0604020202020204" charset="0"/>
      <p:regular r:id="rId57"/>
    </p:embeddedFont>
    <p:embeddedFont>
      <p:font typeface="Calibri" panose="020F0502020204030204" pitchFamily="34" charset="0"/>
      <p:regular r:id="rId58"/>
      <p:bold r:id="rId59"/>
      <p:italic r:id="rId60"/>
      <p:boldItalic r:id="rId61"/>
    </p:embeddedFont>
    <p:embeddedFont>
      <p:font typeface="Proxima Nova" panose="020B0604020202020204" charset="0"/>
      <p:regular r:id="rId62"/>
      <p:bold r:id="rId63"/>
      <p:italic r:id="rId64"/>
      <p:boldItalic r:id="rId65"/>
    </p:embeddedFont>
    <p:embeddedFont>
      <p:font typeface="Roboto" panose="02000000000000000000" pitchFamily="2"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70" roundtripDataSignature="AMtx7miEYNF9nW/nUU2WfcN6LyyXkMXZT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80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7.fntdata"/><Relationship Id="rId68" Type="http://schemas.openxmlformats.org/officeDocument/2006/relationships/font" Target="fonts/font1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font" Target="fonts/font2.fntdata"/><Relationship Id="rId66" Type="http://schemas.openxmlformats.org/officeDocument/2006/relationships/font" Target="fonts/font10.fntdata"/><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font" Target="fonts/font6.fntdata"/><Relationship Id="rId7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4.fntdata"/><Relationship Id="rId65" Type="http://schemas.openxmlformats.org/officeDocument/2006/relationships/font" Target="fonts/font9.fntdata"/><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804970bc12_5_1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804970bc12_5_1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1aad00ca1a0_0_2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1aad00ca1a0_0_2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1aad00ca1a0_0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g1aad00ca1a0_0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1aad00ca1a0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aad00ca1a0_0_1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aad00ca1a0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g1aad00ca1a0_0_1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aad00ca1a0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 name="Google Shape;146;g1aad00ca1a0_0_1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aad00ca1a0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1aad00ca1a0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1aad00ca1a0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8" name="Google Shape;158;g1aad00ca1a0_0_1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aad00ca1a0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5" name="Google Shape;165;g1aad00ca1a0_0_1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aad00ca1a0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g1aad00ca1a0_0_1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aad00ca1a0_0_2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aad00ca1a0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 name="Google Shape;67;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804970bc12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804970bc12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aad00ca1a0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aad00ca1a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aad00ca1a0_0_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aad00ca1a0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1aad00ca1a0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1aad00ca1a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1aad00ca1a0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1aad00ca1a0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1aad00ca1a0_0_4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1aad00ca1a0_0_4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1aad00ca1a0_0_4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1aad00ca1a0_0_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1aad00ca1a0_0_4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1aad00ca1a0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aad00ca1a0_0_3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aad00ca1a0_0_3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1aad00ca1a0_0_34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1aad00ca1a0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aad00ca1a0_0_3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aad00ca1a0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aad00ca1a0_0_3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aad00ca1a0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aad00ca1a0_0_3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aad00ca1a0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aad00ca1a0_0_3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aad00ca1a0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aad00ca1a0_0_3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aad00ca1a0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1aad00ca1a0_0_3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1aad00ca1a0_0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1aad00ca1a0_0_3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1aad00ca1a0_0_3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aad00ca1a0_0_4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aad00ca1a0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aad00ca1a0_0_39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aad00ca1a0_0_3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aad00ca1a0_0_4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aad00ca1a0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aad00ca1a0_0_4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aad00ca1a0_0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1aad00ca1a0_0_4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1aad00ca1a0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1aad00ca1a0_0_4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1aad00ca1a0_0_4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1aad00ca1a0_0_4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1aad00ca1a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1aad00ca1a0_0_4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1aad00ca1a0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1aad00ca1a0_0_4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1aad00ca1a0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9" name="Google Shape;89;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1aad00ca1a0_0_4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1aad00ca1a0_0_4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1aad00ca1a0_0_50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1aad00ca1a0_0_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1804970bc12_4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1804970bc12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1804970bc12_4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1804970bc1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 name="Google Shape;11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g1804970bc12_5_968"/>
          <p:cNvCxnSpPr/>
          <p:nvPr/>
        </p:nvCxnSpPr>
        <p:spPr>
          <a:xfrm>
            <a:off x="5704400" y="3668217"/>
            <a:ext cx="783300" cy="0"/>
          </a:xfrm>
          <a:prstGeom prst="straightConnector1">
            <a:avLst/>
          </a:prstGeom>
          <a:noFill/>
          <a:ln w="76200" cap="flat" cmpd="sng">
            <a:solidFill>
              <a:schemeClr val="dk1"/>
            </a:solidFill>
            <a:prstDash val="solid"/>
            <a:round/>
            <a:headEnd type="none" w="sm" len="sm"/>
            <a:tailEnd type="none" w="sm" len="sm"/>
          </a:ln>
        </p:spPr>
      </p:cxnSp>
      <p:sp>
        <p:nvSpPr>
          <p:cNvPr id="11" name="Google Shape;11;g1804970bc12_5_968"/>
          <p:cNvSpPr txBox="1">
            <a:spLocks noGrp="1"/>
          </p:cNvSpPr>
          <p:nvPr>
            <p:ph type="ctrTitle"/>
          </p:nvPr>
        </p:nvSpPr>
        <p:spPr>
          <a:xfrm>
            <a:off x="415600" y="794633"/>
            <a:ext cx="11360700" cy="26103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7200"/>
              <a:buNone/>
              <a:defRPr sz="7200"/>
            </a:lvl1pPr>
            <a:lvl2pPr lvl="1" algn="ctr">
              <a:spcBef>
                <a:spcPts val="0"/>
              </a:spcBef>
              <a:spcAft>
                <a:spcPts val="0"/>
              </a:spcAft>
              <a:buSzPts val="7200"/>
              <a:buNone/>
              <a:defRPr sz="7200"/>
            </a:lvl2pPr>
            <a:lvl3pPr lvl="2" algn="ctr">
              <a:spcBef>
                <a:spcPts val="0"/>
              </a:spcBef>
              <a:spcAft>
                <a:spcPts val="0"/>
              </a:spcAft>
              <a:buSzPts val="7200"/>
              <a:buNone/>
              <a:defRPr sz="7200"/>
            </a:lvl3pPr>
            <a:lvl4pPr lvl="3" algn="ctr">
              <a:spcBef>
                <a:spcPts val="0"/>
              </a:spcBef>
              <a:spcAft>
                <a:spcPts val="0"/>
              </a:spcAft>
              <a:buSzPts val="7200"/>
              <a:buNone/>
              <a:defRPr sz="7200"/>
            </a:lvl4pPr>
            <a:lvl5pPr lvl="4" algn="ctr">
              <a:spcBef>
                <a:spcPts val="0"/>
              </a:spcBef>
              <a:spcAft>
                <a:spcPts val="0"/>
              </a:spcAft>
              <a:buSzPts val="7200"/>
              <a:buNone/>
              <a:defRPr sz="7200"/>
            </a:lvl5pPr>
            <a:lvl6pPr lvl="5" algn="ctr">
              <a:spcBef>
                <a:spcPts val="0"/>
              </a:spcBef>
              <a:spcAft>
                <a:spcPts val="0"/>
              </a:spcAft>
              <a:buSzPts val="7200"/>
              <a:buNone/>
              <a:defRPr sz="7200"/>
            </a:lvl6pPr>
            <a:lvl7pPr lvl="6" algn="ctr">
              <a:spcBef>
                <a:spcPts val="0"/>
              </a:spcBef>
              <a:spcAft>
                <a:spcPts val="0"/>
              </a:spcAft>
              <a:buSzPts val="7200"/>
              <a:buNone/>
              <a:defRPr sz="7200"/>
            </a:lvl7pPr>
            <a:lvl8pPr lvl="7" algn="ctr">
              <a:spcBef>
                <a:spcPts val="0"/>
              </a:spcBef>
              <a:spcAft>
                <a:spcPts val="0"/>
              </a:spcAft>
              <a:buSzPts val="7200"/>
              <a:buNone/>
              <a:defRPr sz="7200"/>
            </a:lvl8pPr>
            <a:lvl9pPr lvl="8" algn="ctr">
              <a:spcBef>
                <a:spcPts val="0"/>
              </a:spcBef>
              <a:spcAft>
                <a:spcPts val="0"/>
              </a:spcAft>
              <a:buSzPts val="7200"/>
              <a:buNone/>
              <a:defRPr sz="7200"/>
            </a:lvl9pPr>
          </a:lstStyle>
          <a:p>
            <a:endParaRPr/>
          </a:p>
        </p:txBody>
      </p:sp>
      <p:sp>
        <p:nvSpPr>
          <p:cNvPr id="12" name="Google Shape;12;g1804970bc12_5_968"/>
          <p:cNvSpPr txBox="1">
            <a:spLocks noGrp="1"/>
          </p:cNvSpPr>
          <p:nvPr>
            <p:ph type="subTitle" idx="1"/>
          </p:nvPr>
        </p:nvSpPr>
        <p:spPr>
          <a:xfrm>
            <a:off x="415600" y="4221097"/>
            <a:ext cx="11360700" cy="978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13" name="Google Shape;13;g1804970bc12_5_96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g1804970bc12_5_1005"/>
          <p:cNvSpPr txBox="1">
            <a:spLocks noGrp="1"/>
          </p:cNvSpPr>
          <p:nvPr>
            <p:ph type="title" hasCustomPrompt="1"/>
          </p:nvPr>
        </p:nvSpPr>
        <p:spPr>
          <a:xfrm>
            <a:off x="415600" y="1557233"/>
            <a:ext cx="11360700" cy="2640000"/>
          </a:xfrm>
          <a:prstGeom prst="rect">
            <a:avLst/>
          </a:prstGeom>
        </p:spPr>
        <p:txBody>
          <a:bodyPr spcFirstLastPara="1" wrap="square" lIns="121900" tIns="121900" rIns="121900" bIns="121900" anchor="ctr" anchorCtr="0">
            <a:normAutofit/>
          </a:bodyPr>
          <a:lstStyle>
            <a:lvl1pPr lvl="0" algn="ctr">
              <a:spcBef>
                <a:spcPts val="0"/>
              </a:spcBef>
              <a:spcAft>
                <a:spcPts val="0"/>
              </a:spcAft>
              <a:buClr>
                <a:schemeClr val="dk1"/>
              </a:buClr>
              <a:buSzPts val="14700"/>
              <a:buNone/>
              <a:defRPr sz="14700">
                <a:solidFill>
                  <a:schemeClr val="dk1"/>
                </a:solidFill>
              </a:defRPr>
            </a:lvl1pPr>
            <a:lvl2pPr lvl="1" algn="ctr">
              <a:spcBef>
                <a:spcPts val="0"/>
              </a:spcBef>
              <a:spcAft>
                <a:spcPts val="0"/>
              </a:spcAft>
              <a:buClr>
                <a:schemeClr val="dk1"/>
              </a:buClr>
              <a:buSzPts val="14700"/>
              <a:buNone/>
              <a:defRPr sz="14700">
                <a:solidFill>
                  <a:schemeClr val="dk1"/>
                </a:solidFill>
              </a:defRPr>
            </a:lvl2pPr>
            <a:lvl3pPr lvl="2" algn="ctr">
              <a:spcBef>
                <a:spcPts val="0"/>
              </a:spcBef>
              <a:spcAft>
                <a:spcPts val="0"/>
              </a:spcAft>
              <a:buClr>
                <a:schemeClr val="dk1"/>
              </a:buClr>
              <a:buSzPts val="14700"/>
              <a:buNone/>
              <a:defRPr sz="14700">
                <a:solidFill>
                  <a:schemeClr val="dk1"/>
                </a:solidFill>
              </a:defRPr>
            </a:lvl3pPr>
            <a:lvl4pPr lvl="3" algn="ctr">
              <a:spcBef>
                <a:spcPts val="0"/>
              </a:spcBef>
              <a:spcAft>
                <a:spcPts val="0"/>
              </a:spcAft>
              <a:buClr>
                <a:schemeClr val="dk1"/>
              </a:buClr>
              <a:buSzPts val="14700"/>
              <a:buNone/>
              <a:defRPr sz="14700">
                <a:solidFill>
                  <a:schemeClr val="dk1"/>
                </a:solidFill>
              </a:defRPr>
            </a:lvl4pPr>
            <a:lvl5pPr lvl="4" algn="ctr">
              <a:spcBef>
                <a:spcPts val="0"/>
              </a:spcBef>
              <a:spcAft>
                <a:spcPts val="0"/>
              </a:spcAft>
              <a:buClr>
                <a:schemeClr val="dk1"/>
              </a:buClr>
              <a:buSzPts val="14700"/>
              <a:buNone/>
              <a:defRPr sz="14700">
                <a:solidFill>
                  <a:schemeClr val="dk1"/>
                </a:solidFill>
              </a:defRPr>
            </a:lvl5pPr>
            <a:lvl6pPr lvl="5" algn="ctr">
              <a:spcBef>
                <a:spcPts val="0"/>
              </a:spcBef>
              <a:spcAft>
                <a:spcPts val="0"/>
              </a:spcAft>
              <a:buClr>
                <a:schemeClr val="dk1"/>
              </a:buClr>
              <a:buSzPts val="14700"/>
              <a:buNone/>
              <a:defRPr sz="14700">
                <a:solidFill>
                  <a:schemeClr val="dk1"/>
                </a:solidFill>
              </a:defRPr>
            </a:lvl6pPr>
            <a:lvl7pPr lvl="6" algn="ctr">
              <a:spcBef>
                <a:spcPts val="0"/>
              </a:spcBef>
              <a:spcAft>
                <a:spcPts val="0"/>
              </a:spcAft>
              <a:buClr>
                <a:schemeClr val="dk1"/>
              </a:buClr>
              <a:buSzPts val="14700"/>
              <a:buNone/>
              <a:defRPr sz="14700">
                <a:solidFill>
                  <a:schemeClr val="dk1"/>
                </a:solidFill>
              </a:defRPr>
            </a:lvl7pPr>
            <a:lvl8pPr lvl="7" algn="ctr">
              <a:spcBef>
                <a:spcPts val="0"/>
              </a:spcBef>
              <a:spcAft>
                <a:spcPts val="0"/>
              </a:spcAft>
              <a:buClr>
                <a:schemeClr val="dk1"/>
              </a:buClr>
              <a:buSzPts val="14700"/>
              <a:buNone/>
              <a:defRPr sz="14700">
                <a:solidFill>
                  <a:schemeClr val="dk1"/>
                </a:solidFill>
              </a:defRPr>
            </a:lvl8pPr>
            <a:lvl9pPr lvl="8" algn="ctr">
              <a:spcBef>
                <a:spcPts val="0"/>
              </a:spcBef>
              <a:spcAft>
                <a:spcPts val="0"/>
              </a:spcAft>
              <a:buClr>
                <a:schemeClr val="dk1"/>
              </a:buClr>
              <a:buSzPts val="14700"/>
              <a:buNone/>
              <a:defRPr sz="14700">
                <a:solidFill>
                  <a:schemeClr val="dk1"/>
                </a:solidFill>
              </a:defRPr>
            </a:lvl9pPr>
          </a:lstStyle>
          <a:p>
            <a:r>
              <a:t>xx%</a:t>
            </a:r>
          </a:p>
        </p:txBody>
      </p:sp>
      <p:sp>
        <p:nvSpPr>
          <p:cNvPr id="48" name="Google Shape;48;g1804970bc12_5_1005"/>
          <p:cNvSpPr txBox="1">
            <a:spLocks noGrp="1"/>
          </p:cNvSpPr>
          <p:nvPr>
            <p:ph type="body" idx="1"/>
          </p:nvPr>
        </p:nvSpPr>
        <p:spPr>
          <a:xfrm>
            <a:off x="415600" y="4299000"/>
            <a:ext cx="11360700" cy="14289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49" name="Google Shape;49;g1804970bc12_5_100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g1804970bc12_5_100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2"/>
        <p:cNvGrpSpPr/>
        <p:nvPr/>
      </p:nvGrpSpPr>
      <p:grpSpPr>
        <a:xfrm>
          <a:off x="0" y="0"/>
          <a:ext cx="0" cy="0"/>
          <a:chOff x="0" y="0"/>
          <a:chExt cx="0" cy="0"/>
        </a:xfrm>
      </p:grpSpPr>
      <p:sp>
        <p:nvSpPr>
          <p:cNvPr id="53" name="Google Shape;53;g1804970bc12_5_10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a:endParaRPr/>
          </a:p>
        </p:txBody>
      </p:sp>
      <p:sp>
        <p:nvSpPr>
          <p:cNvPr id="54" name="Google Shape;54;g1804970bc12_5_101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1600"/>
              </a:spcBef>
              <a:spcAft>
                <a:spcPts val="0"/>
              </a:spcAft>
              <a:buClr>
                <a:schemeClr val="dk1"/>
              </a:buClr>
              <a:buSzPts val="1800"/>
              <a:buChar char="○"/>
              <a:defRPr/>
            </a:lvl2pPr>
            <a:lvl3pPr marL="1371600" lvl="2" indent="-342900" algn="l" rtl="0">
              <a:lnSpc>
                <a:spcPct val="90000"/>
              </a:lnSpc>
              <a:spcBef>
                <a:spcPts val="1600"/>
              </a:spcBef>
              <a:spcAft>
                <a:spcPts val="0"/>
              </a:spcAft>
              <a:buClr>
                <a:schemeClr val="dk1"/>
              </a:buClr>
              <a:buSzPts val="1800"/>
              <a:buChar char="■"/>
              <a:defRPr/>
            </a:lvl3pPr>
            <a:lvl4pPr marL="1828800" lvl="3" indent="-342900" algn="l" rtl="0">
              <a:lnSpc>
                <a:spcPct val="90000"/>
              </a:lnSpc>
              <a:spcBef>
                <a:spcPts val="1600"/>
              </a:spcBef>
              <a:spcAft>
                <a:spcPts val="0"/>
              </a:spcAft>
              <a:buClr>
                <a:schemeClr val="dk1"/>
              </a:buClr>
              <a:buSzPts val="1800"/>
              <a:buChar char="●"/>
              <a:defRPr/>
            </a:lvl4pPr>
            <a:lvl5pPr marL="2286000" lvl="4" indent="-342900" algn="l" rtl="0">
              <a:lnSpc>
                <a:spcPct val="90000"/>
              </a:lnSpc>
              <a:spcBef>
                <a:spcPts val="1600"/>
              </a:spcBef>
              <a:spcAft>
                <a:spcPts val="0"/>
              </a:spcAft>
              <a:buClr>
                <a:schemeClr val="dk1"/>
              </a:buClr>
              <a:buSzPts val="1800"/>
              <a:buChar char="○"/>
              <a:defRPr/>
            </a:lvl5pPr>
            <a:lvl6pPr marL="2743200" lvl="5" indent="-342900" algn="l" rtl="0">
              <a:lnSpc>
                <a:spcPct val="90000"/>
              </a:lnSpc>
              <a:spcBef>
                <a:spcPts val="1600"/>
              </a:spcBef>
              <a:spcAft>
                <a:spcPts val="0"/>
              </a:spcAft>
              <a:buClr>
                <a:schemeClr val="dk1"/>
              </a:buClr>
              <a:buSzPts val="1800"/>
              <a:buChar char="■"/>
              <a:defRPr/>
            </a:lvl6pPr>
            <a:lvl7pPr marL="3200400" lvl="6" indent="-342900" algn="l" rtl="0">
              <a:lnSpc>
                <a:spcPct val="90000"/>
              </a:lnSpc>
              <a:spcBef>
                <a:spcPts val="1600"/>
              </a:spcBef>
              <a:spcAft>
                <a:spcPts val="0"/>
              </a:spcAft>
              <a:buClr>
                <a:schemeClr val="dk1"/>
              </a:buClr>
              <a:buSzPts val="1800"/>
              <a:buChar char="●"/>
              <a:defRPr/>
            </a:lvl7pPr>
            <a:lvl8pPr marL="3657600" lvl="7" indent="-342900" algn="l" rtl="0">
              <a:lnSpc>
                <a:spcPct val="90000"/>
              </a:lnSpc>
              <a:spcBef>
                <a:spcPts val="1600"/>
              </a:spcBef>
              <a:spcAft>
                <a:spcPts val="0"/>
              </a:spcAft>
              <a:buClr>
                <a:schemeClr val="dk1"/>
              </a:buClr>
              <a:buSzPts val="1800"/>
              <a:buChar char="○"/>
              <a:defRPr/>
            </a:lvl8pPr>
            <a:lvl9pPr marL="4114800" lvl="8" indent="-342900" algn="l" rtl="0">
              <a:lnSpc>
                <a:spcPct val="90000"/>
              </a:lnSpc>
              <a:spcBef>
                <a:spcPts val="1600"/>
              </a:spcBef>
              <a:spcAft>
                <a:spcPts val="1600"/>
              </a:spcAft>
              <a:buClr>
                <a:schemeClr val="dk1"/>
              </a:buClr>
              <a:buSzPts val="1800"/>
              <a:buChar char="■"/>
              <a:defRPr/>
            </a:lvl9pPr>
          </a:lstStyle>
          <a:p>
            <a:endParaRPr/>
          </a:p>
        </p:txBody>
      </p:sp>
      <p:sp>
        <p:nvSpPr>
          <p:cNvPr id="55" name="Google Shape;55;g1804970bc12_5_10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g1804970bc12_5_10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7" name="Google Shape;57;g1804970bc12_5_1011"/>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9"/>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g1804970bc12_5_973"/>
          <p:cNvSpPr txBox="1">
            <a:spLocks noGrp="1"/>
          </p:cNvSpPr>
          <p:nvPr>
            <p:ph type="title"/>
          </p:nvPr>
        </p:nvSpPr>
        <p:spPr>
          <a:xfrm>
            <a:off x="415600" y="3307400"/>
            <a:ext cx="10819200" cy="3261300"/>
          </a:xfrm>
          <a:prstGeom prst="rect">
            <a:avLst/>
          </a:prstGeom>
        </p:spPr>
        <p:txBody>
          <a:bodyPr spcFirstLastPara="1" wrap="square" lIns="121900" tIns="121900" rIns="121900" bIns="121900" anchor="b" anchorCtr="0">
            <a:normAutofit/>
          </a:bodyPr>
          <a:lstStyle>
            <a:lvl1pPr lvl="0">
              <a:spcBef>
                <a:spcPts val="0"/>
              </a:spcBef>
              <a:spcAft>
                <a:spcPts val="0"/>
              </a:spcAft>
              <a:buClr>
                <a:schemeClr val="lt1"/>
              </a:buClr>
              <a:buSzPts val="9100"/>
              <a:buNone/>
              <a:defRPr sz="9100">
                <a:solidFill>
                  <a:schemeClr val="lt1"/>
                </a:solidFill>
              </a:defRPr>
            </a:lvl1pPr>
            <a:lvl2pPr lvl="1">
              <a:spcBef>
                <a:spcPts val="0"/>
              </a:spcBef>
              <a:spcAft>
                <a:spcPts val="0"/>
              </a:spcAft>
              <a:buClr>
                <a:schemeClr val="lt1"/>
              </a:buClr>
              <a:buSzPts val="9100"/>
              <a:buNone/>
              <a:defRPr sz="9100">
                <a:solidFill>
                  <a:schemeClr val="lt1"/>
                </a:solidFill>
              </a:defRPr>
            </a:lvl2pPr>
            <a:lvl3pPr lvl="2">
              <a:spcBef>
                <a:spcPts val="0"/>
              </a:spcBef>
              <a:spcAft>
                <a:spcPts val="0"/>
              </a:spcAft>
              <a:buClr>
                <a:schemeClr val="lt1"/>
              </a:buClr>
              <a:buSzPts val="9100"/>
              <a:buNone/>
              <a:defRPr sz="9100">
                <a:solidFill>
                  <a:schemeClr val="lt1"/>
                </a:solidFill>
              </a:defRPr>
            </a:lvl3pPr>
            <a:lvl4pPr lvl="3">
              <a:spcBef>
                <a:spcPts val="0"/>
              </a:spcBef>
              <a:spcAft>
                <a:spcPts val="0"/>
              </a:spcAft>
              <a:buClr>
                <a:schemeClr val="lt1"/>
              </a:buClr>
              <a:buSzPts val="9100"/>
              <a:buNone/>
              <a:defRPr sz="9100">
                <a:solidFill>
                  <a:schemeClr val="lt1"/>
                </a:solidFill>
              </a:defRPr>
            </a:lvl4pPr>
            <a:lvl5pPr lvl="4">
              <a:spcBef>
                <a:spcPts val="0"/>
              </a:spcBef>
              <a:spcAft>
                <a:spcPts val="0"/>
              </a:spcAft>
              <a:buClr>
                <a:schemeClr val="lt1"/>
              </a:buClr>
              <a:buSzPts val="9100"/>
              <a:buNone/>
              <a:defRPr sz="9100">
                <a:solidFill>
                  <a:schemeClr val="lt1"/>
                </a:solidFill>
              </a:defRPr>
            </a:lvl5pPr>
            <a:lvl6pPr lvl="5">
              <a:spcBef>
                <a:spcPts val="0"/>
              </a:spcBef>
              <a:spcAft>
                <a:spcPts val="0"/>
              </a:spcAft>
              <a:buClr>
                <a:schemeClr val="lt1"/>
              </a:buClr>
              <a:buSzPts val="9100"/>
              <a:buNone/>
              <a:defRPr sz="9100">
                <a:solidFill>
                  <a:schemeClr val="lt1"/>
                </a:solidFill>
              </a:defRPr>
            </a:lvl6pPr>
            <a:lvl7pPr lvl="6">
              <a:spcBef>
                <a:spcPts val="0"/>
              </a:spcBef>
              <a:spcAft>
                <a:spcPts val="0"/>
              </a:spcAft>
              <a:buClr>
                <a:schemeClr val="lt1"/>
              </a:buClr>
              <a:buSzPts val="9100"/>
              <a:buNone/>
              <a:defRPr sz="9100">
                <a:solidFill>
                  <a:schemeClr val="lt1"/>
                </a:solidFill>
              </a:defRPr>
            </a:lvl7pPr>
            <a:lvl8pPr lvl="7">
              <a:spcBef>
                <a:spcPts val="0"/>
              </a:spcBef>
              <a:spcAft>
                <a:spcPts val="0"/>
              </a:spcAft>
              <a:buClr>
                <a:schemeClr val="lt1"/>
              </a:buClr>
              <a:buSzPts val="9100"/>
              <a:buNone/>
              <a:defRPr sz="9100">
                <a:solidFill>
                  <a:schemeClr val="lt1"/>
                </a:solidFill>
              </a:defRPr>
            </a:lvl8pPr>
            <a:lvl9pPr lvl="8">
              <a:spcBef>
                <a:spcPts val="0"/>
              </a:spcBef>
              <a:spcAft>
                <a:spcPts val="0"/>
              </a:spcAft>
              <a:buClr>
                <a:schemeClr val="lt1"/>
              </a:buClr>
              <a:buSzPts val="9100"/>
              <a:buNone/>
              <a:defRPr sz="9100">
                <a:solidFill>
                  <a:schemeClr val="lt1"/>
                </a:solidFill>
              </a:defRPr>
            </a:lvl9pPr>
          </a:lstStyle>
          <a:p>
            <a:endParaRPr/>
          </a:p>
        </p:txBody>
      </p:sp>
      <p:sp>
        <p:nvSpPr>
          <p:cNvPr id="16" name="Google Shape;16;g1804970bc12_5_97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1804970bc12_5_97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19" name="Google Shape;19;g1804970bc12_5_976"/>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0" name="Google Shape;20;g1804970bc12_5_97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g1804970bc12_5_98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Google Shape;23;g1804970bc12_5_980"/>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4" name="Google Shape;24;g1804970bc12_5_980"/>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5" name="Google Shape;25;g1804970bc12_5_98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g1804970bc12_5_98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Google Shape;28;g1804970bc12_5_98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g1804970bc12_5_988"/>
          <p:cNvSpPr txBox="1">
            <a:spLocks noGrp="1"/>
          </p:cNvSpPr>
          <p:nvPr>
            <p:ph type="title"/>
          </p:nvPr>
        </p:nvSpPr>
        <p:spPr>
          <a:xfrm>
            <a:off x="415600" y="8424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1" name="Google Shape;31;g1804970bc12_5_988"/>
          <p:cNvSpPr txBox="1">
            <a:spLocks noGrp="1"/>
          </p:cNvSpPr>
          <p:nvPr>
            <p:ph type="body" idx="1"/>
          </p:nvPr>
        </p:nvSpPr>
        <p:spPr>
          <a:xfrm>
            <a:off x="415600" y="1987833"/>
            <a:ext cx="3744000" cy="41040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2" name="Google Shape;32;g1804970bc12_5_98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g1804970bc12_5_992"/>
          <p:cNvSpPr txBox="1">
            <a:spLocks noGrp="1"/>
          </p:cNvSpPr>
          <p:nvPr>
            <p:ph type="title"/>
          </p:nvPr>
        </p:nvSpPr>
        <p:spPr>
          <a:xfrm>
            <a:off x="653667" y="701800"/>
            <a:ext cx="75783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35" name="Google Shape;35;g1804970bc12_5_99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g1804970bc12_5_995"/>
          <p:cNvSpPr/>
          <p:nvPr/>
        </p:nvSpPr>
        <p:spPr>
          <a:xfrm>
            <a:off x="6096000" y="133"/>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38" name="Google Shape;38;g1804970bc12_5_995"/>
          <p:cNvCxnSpPr/>
          <p:nvPr/>
        </p:nvCxnSpPr>
        <p:spPr>
          <a:xfrm>
            <a:off x="6706233" y="5994000"/>
            <a:ext cx="624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g1804970bc12_5_995"/>
          <p:cNvSpPr txBox="1">
            <a:spLocks noGrp="1"/>
          </p:cNvSpPr>
          <p:nvPr>
            <p:ph type="title"/>
          </p:nvPr>
        </p:nvSpPr>
        <p:spPr>
          <a:xfrm>
            <a:off x="354000" y="1834132"/>
            <a:ext cx="5393700" cy="2069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0" name="Google Shape;40;g1804970bc12_5_995"/>
          <p:cNvSpPr txBox="1">
            <a:spLocks noGrp="1"/>
          </p:cNvSpPr>
          <p:nvPr>
            <p:ph type="subTitle" idx="1"/>
          </p:nvPr>
        </p:nvSpPr>
        <p:spPr>
          <a:xfrm>
            <a:off x="354000" y="3974834"/>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41" name="Google Shape;41;g1804970bc12_5_995"/>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42" name="Google Shape;42;g1804970bc12_5_99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g1804970bc12_5_1002"/>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Clr>
                <a:schemeClr val="accent3"/>
              </a:buClr>
              <a:buSzPts val="24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g1804970bc12_5_100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g1804970bc12_5_964"/>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4000"/>
              <a:buFont typeface="Alfa Slab One"/>
              <a:buNone/>
              <a:defRPr sz="4000">
                <a:solidFill>
                  <a:schemeClr val="accent3"/>
                </a:solidFill>
                <a:latin typeface="Alfa Slab One"/>
                <a:ea typeface="Alfa Slab One"/>
                <a:cs typeface="Alfa Slab One"/>
                <a:sym typeface="Alfa Slab One"/>
              </a:defRPr>
            </a:lvl9pPr>
          </a:lstStyle>
          <a:p>
            <a:endParaRPr/>
          </a:p>
        </p:txBody>
      </p:sp>
      <p:sp>
        <p:nvSpPr>
          <p:cNvPr id="7" name="Google Shape;7;g1804970bc12_5_964"/>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Font typeface="Proxima Nova"/>
              <a:buChar char="●"/>
              <a:defRPr sz="2400">
                <a:solidFill>
                  <a:schemeClr val="dk2"/>
                </a:solidFill>
                <a:latin typeface="Proxima Nova"/>
                <a:ea typeface="Proxima Nova"/>
                <a:cs typeface="Proxima Nova"/>
                <a:sym typeface="Proxima Nova"/>
              </a:defRPr>
            </a:lvl1pPr>
            <a:lvl2pPr marL="914400" lvl="1"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2pPr>
            <a:lvl3pPr marL="1371600" lvl="2"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3pPr>
            <a:lvl4pPr marL="1828800" lvl="3"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4pPr>
            <a:lvl5pPr marL="2286000" lvl="4"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5pPr>
            <a:lvl6pPr marL="2743200" lvl="5"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6pPr>
            <a:lvl7pPr marL="3200400" lvl="6"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7pPr>
            <a:lvl8pPr marL="3657600" lvl="7"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8pPr>
            <a:lvl9pPr marL="4114800" lvl="8" indent="-349250">
              <a:lnSpc>
                <a:spcPct val="115000"/>
              </a:lnSpc>
              <a:spcBef>
                <a:spcPts val="0"/>
              </a:spcBef>
              <a:spcAft>
                <a:spcPts val="0"/>
              </a:spcAft>
              <a:buClr>
                <a:schemeClr val="dk2"/>
              </a:buClr>
              <a:buSzPts val="1900"/>
              <a:buFont typeface="Proxima Nova"/>
              <a:buChar char="■"/>
              <a:defRPr sz="1900">
                <a:solidFill>
                  <a:schemeClr val="dk2"/>
                </a:solidFill>
                <a:latin typeface="Proxima Nova"/>
                <a:ea typeface="Proxima Nova"/>
                <a:cs typeface="Proxima Nova"/>
                <a:sym typeface="Proxima Nova"/>
              </a:defRPr>
            </a:lvl9pPr>
          </a:lstStyle>
          <a:p>
            <a:endParaRPr/>
          </a:p>
        </p:txBody>
      </p:sp>
      <p:sp>
        <p:nvSpPr>
          <p:cNvPr id="8" name="Google Shape;8;g1804970bc12_5_96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latin typeface="Proxima Nova"/>
                <a:ea typeface="Proxima Nova"/>
                <a:cs typeface="Proxima Nova"/>
                <a:sym typeface="Proxima Nova"/>
              </a:defRPr>
            </a:lvl1pPr>
            <a:lvl2pPr lvl="1" algn="r">
              <a:buNone/>
              <a:defRPr sz="1300">
                <a:solidFill>
                  <a:schemeClr val="dk2"/>
                </a:solidFill>
                <a:latin typeface="Proxima Nova"/>
                <a:ea typeface="Proxima Nova"/>
                <a:cs typeface="Proxima Nova"/>
                <a:sym typeface="Proxima Nova"/>
              </a:defRPr>
            </a:lvl2pPr>
            <a:lvl3pPr lvl="2" algn="r">
              <a:buNone/>
              <a:defRPr sz="1300">
                <a:solidFill>
                  <a:schemeClr val="dk2"/>
                </a:solidFill>
                <a:latin typeface="Proxima Nova"/>
                <a:ea typeface="Proxima Nova"/>
                <a:cs typeface="Proxima Nova"/>
                <a:sym typeface="Proxima Nova"/>
              </a:defRPr>
            </a:lvl3pPr>
            <a:lvl4pPr lvl="3" algn="r">
              <a:buNone/>
              <a:defRPr sz="1300">
                <a:solidFill>
                  <a:schemeClr val="dk2"/>
                </a:solidFill>
                <a:latin typeface="Proxima Nova"/>
                <a:ea typeface="Proxima Nova"/>
                <a:cs typeface="Proxima Nova"/>
                <a:sym typeface="Proxima Nova"/>
              </a:defRPr>
            </a:lvl4pPr>
            <a:lvl5pPr lvl="4" algn="r">
              <a:buNone/>
              <a:defRPr sz="1300">
                <a:solidFill>
                  <a:schemeClr val="dk2"/>
                </a:solidFill>
                <a:latin typeface="Proxima Nova"/>
                <a:ea typeface="Proxima Nova"/>
                <a:cs typeface="Proxima Nova"/>
                <a:sym typeface="Proxima Nova"/>
              </a:defRPr>
            </a:lvl5pPr>
            <a:lvl6pPr lvl="5" algn="r">
              <a:buNone/>
              <a:defRPr sz="1300">
                <a:solidFill>
                  <a:schemeClr val="dk2"/>
                </a:solidFill>
                <a:latin typeface="Proxima Nova"/>
                <a:ea typeface="Proxima Nova"/>
                <a:cs typeface="Proxima Nova"/>
                <a:sym typeface="Proxima Nova"/>
              </a:defRPr>
            </a:lvl6pPr>
            <a:lvl7pPr lvl="6" algn="r">
              <a:buNone/>
              <a:defRPr sz="1300">
                <a:solidFill>
                  <a:schemeClr val="dk2"/>
                </a:solidFill>
                <a:latin typeface="Proxima Nova"/>
                <a:ea typeface="Proxima Nova"/>
                <a:cs typeface="Proxima Nova"/>
                <a:sym typeface="Proxima Nova"/>
              </a:defRPr>
            </a:lvl7pPr>
            <a:lvl8pPr lvl="7" algn="r">
              <a:buNone/>
              <a:defRPr sz="1300">
                <a:solidFill>
                  <a:schemeClr val="dk2"/>
                </a:solidFill>
                <a:latin typeface="Proxima Nova"/>
                <a:ea typeface="Proxima Nova"/>
                <a:cs typeface="Proxima Nova"/>
                <a:sym typeface="Proxima Nova"/>
              </a:defRPr>
            </a:lvl8pPr>
            <a:lvl9pPr lvl="8" algn="r">
              <a:buNone/>
              <a:defRPr sz="13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8"/>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2"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jp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8.jpg"/></Relationships>
</file>

<file path=ppt/slides/_rels/slide1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0.jpg"/></Relationships>
</file>

<file path=ppt/slides/_rels/slide1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s://b2b.vidaxl.com/"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hyperlink" Target="https://owasp.org/Top10/A07_2021-Identification_and_Authentication_Failures/" TargetMode="Externa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owasp.org/Top10/A01_2021-Broken_Access_Control/" TargetMode="Externa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hyperlink" Target="https://owasp.org/Top10/A02_2021-Cryptographic_Failures/"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8" Type="http://schemas.openxmlformats.org/officeDocument/2006/relationships/hyperlink" Target="https://www.cerberussentinel.com/blog-posts/brute-forcing-login-burp/" TargetMode="External"/><Relationship Id="rId3" Type="http://schemas.openxmlformats.org/officeDocument/2006/relationships/hyperlink" Target="https://portswigger.net/burp/documentation/desktop/tools" TargetMode="External"/><Relationship Id="rId7" Type="http://schemas.openxmlformats.org/officeDocument/2006/relationships/hyperlink" Target="https://www.w3schools.com/sql/sql_injection.asp" TargetMode="External"/><Relationship Id="rId12" Type="http://schemas.openxmlformats.org/officeDocument/2006/relationships/hyperlink" Target="https://openai.com/blog/chatgpt/" TargetMode="External"/><Relationship Id="rId2" Type="http://schemas.openxmlformats.org/officeDocument/2006/relationships/notesSlide" Target="../notesSlides/notesSlide52.xml"/><Relationship Id="rId1" Type="http://schemas.openxmlformats.org/officeDocument/2006/relationships/slideLayout" Target="../slideLayouts/slideLayout12.xml"/><Relationship Id="rId6" Type="http://schemas.openxmlformats.org/officeDocument/2006/relationships/hyperlink" Target="https://nvd.nist.gov/vuln-metrics/cvss/v3-calculator" TargetMode="External"/><Relationship Id="rId11" Type="http://schemas.openxmlformats.org/officeDocument/2006/relationships/hyperlink" Target="https://www.geeksforgeeks.org/what-is-sublist3r-and-how-to-use-it/" TargetMode="External"/><Relationship Id="rId5" Type="http://schemas.openxmlformats.org/officeDocument/2006/relationships/hyperlink" Target="https://docs.tenable.com/tenableio/Content/GettingStarted/Welcome.htm" TargetMode="External"/><Relationship Id="rId10" Type="http://schemas.openxmlformats.org/officeDocument/2006/relationships/hyperlink" Target="https://www.geeksforgeeks.org/whatweb-open-source-web-scanner/" TargetMode="External"/><Relationship Id="rId4" Type="http://schemas.openxmlformats.org/officeDocument/2006/relationships/hyperlink" Target="https://owasp.org/Top10/" TargetMode="External"/><Relationship Id="rId9" Type="http://schemas.openxmlformats.org/officeDocument/2006/relationships/hyperlink" Target="https://geekflare.com/nikto-webserver-scanner/"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hyperlink" Target="https://owasp.org/Top10/A03_2021-Injection/"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hyperlink" Target="https://owasp.org/Top10/A04_2021-Insecure_Design/"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owasp.org/Top10/A05_2021-Security_Misconfiguration/" TargetMode="Externa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hyperlink" Target="https://owasp.org/Top10/A06_2021-Vulnerable_and_Outdated_Component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owasp.org/Top10/A07_2021-Identification_and_Authentication_Failures/"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hyperlink" Target="https://owasp.org/Top10/A08_2021-Software_and_Data_Integrity_Failur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owasp.org/Top10/A09_2021-Security_Logging_and_Monitoring_Failures/"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hyperlink" Target="https://owasp.org/Top10/A10_2021-Server-Side_Request_Forgery_%28SSRF%29/"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pic>
        <p:nvPicPr>
          <p:cNvPr id="2" name="WhatsApp Video 2022-12-08 at 14.25.11">
            <a:hlinkClick r:id="" action="ppaction://media"/>
            <a:extLst>
              <a:ext uri="{FF2B5EF4-FFF2-40B4-BE49-F238E27FC236}">
                <a16:creationId xmlns:a16="http://schemas.microsoft.com/office/drawing/2014/main" id="{9A21D95B-D710-436D-B0DF-C62A3FB62C6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21507" y="199189"/>
            <a:ext cx="11410874" cy="64596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8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g1aad00ca1a0_0_2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SzPct val="45000"/>
              <a:buNone/>
            </a:pPr>
            <a:r>
              <a:rPr lang="en-US"/>
              <a:t>Website: https://www.royalfloraholland.com/</a:t>
            </a:r>
            <a:endParaRPr/>
          </a:p>
          <a:p>
            <a:pPr marL="0" lvl="0" indent="0" algn="l" rtl="0">
              <a:lnSpc>
                <a:spcPct val="90000"/>
              </a:lnSpc>
              <a:spcBef>
                <a:spcPts val="0"/>
              </a:spcBef>
              <a:spcAft>
                <a:spcPts val="0"/>
              </a:spcAft>
              <a:buSzPct val="45000"/>
              <a:buNone/>
            </a:pPr>
            <a:endParaRPr/>
          </a:p>
        </p:txBody>
      </p:sp>
      <p:sp>
        <p:nvSpPr>
          <p:cNvPr id="122" name="Google Shape;122;g1aad00ca1a0_0_255"/>
          <p:cNvSpPr txBox="1">
            <a:spLocks noGrp="1"/>
          </p:cNvSpPr>
          <p:nvPr>
            <p:ph type="body" idx="1"/>
          </p:nvPr>
        </p:nvSpPr>
        <p:spPr>
          <a:xfrm>
            <a:off x="838200" y="16908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a:t>Website is about sustainable growth and distribution of the floral(ornamental plants)</a:t>
            </a:r>
            <a:endParaRPr/>
          </a:p>
          <a:p>
            <a:pPr marL="457200" lvl="0" indent="-342900" algn="l" rtl="0">
              <a:lnSpc>
                <a:spcPct val="90000"/>
              </a:lnSpc>
              <a:spcBef>
                <a:spcPts val="0"/>
              </a:spcBef>
              <a:spcAft>
                <a:spcPts val="0"/>
              </a:spcAft>
              <a:buSzPts val="1800"/>
              <a:buChar char="●"/>
            </a:pPr>
            <a:r>
              <a:rPr lang="en-US"/>
              <a:t>Our target is to find if the website is having any vulnerabilities or not and reporting them.</a:t>
            </a:r>
            <a:endParaRPr/>
          </a:p>
          <a:p>
            <a:pPr marL="457200" lvl="0" indent="-342900" algn="l" rtl="0">
              <a:lnSpc>
                <a:spcPct val="90000"/>
              </a:lnSpc>
              <a:spcBef>
                <a:spcPts val="0"/>
              </a:spcBef>
              <a:spcAft>
                <a:spcPts val="0"/>
              </a:spcAft>
              <a:buSzPts val="1800"/>
              <a:buChar char="●"/>
            </a:pPr>
            <a:r>
              <a:rPr lang="en-US"/>
              <a:t>Tools we are working to find it are mainly sublist3r, nmap, burpsuite.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g1aad00ca1a0_0_122"/>
          <p:cNvSpPr txBox="1">
            <a:spLocks noGrp="1"/>
          </p:cNvSpPr>
          <p:nvPr>
            <p:ph type="body" idx="1"/>
          </p:nvPr>
        </p:nvSpPr>
        <p:spPr>
          <a:xfrm>
            <a:off x="682975" y="442725"/>
            <a:ext cx="10902300" cy="50043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SzPts val="1800"/>
              <a:buNone/>
            </a:pPr>
            <a:r>
              <a:rPr lang="en-US"/>
              <a:t>Phase 1: Tools Setup- Configuring Burp with the browser to intercept.</a:t>
            </a:r>
            <a:endParaRPr/>
          </a:p>
          <a:p>
            <a:pPr marL="0" lvl="0" indent="0" algn="l" rtl="0">
              <a:lnSpc>
                <a:spcPct val="90000"/>
              </a:lnSpc>
              <a:spcBef>
                <a:spcPts val="1000"/>
              </a:spcBef>
              <a:spcAft>
                <a:spcPts val="0"/>
              </a:spcAft>
              <a:buSzPts val="1800"/>
              <a:buNone/>
            </a:pPr>
            <a:r>
              <a:rPr lang="en-US"/>
              <a:t>Phase 2: Domain Sub listing using sublist3r</a:t>
            </a:r>
            <a:endParaRPr/>
          </a:p>
          <a:p>
            <a:pPr marL="0" lvl="0" indent="0" algn="l" rtl="0">
              <a:lnSpc>
                <a:spcPct val="90000"/>
              </a:lnSpc>
              <a:spcBef>
                <a:spcPts val="1000"/>
              </a:spcBef>
              <a:spcAft>
                <a:spcPts val="0"/>
              </a:spcAft>
              <a:buSzPts val="1800"/>
              <a:buNone/>
            </a:pPr>
            <a:r>
              <a:rPr lang="en-US"/>
              <a:t>Phase 3: Using the robots.txt in the url.</a:t>
            </a:r>
            <a:endParaRPr/>
          </a:p>
          <a:p>
            <a:pPr marL="0" lvl="0" indent="0" algn="l" rtl="0">
              <a:lnSpc>
                <a:spcPct val="90000"/>
              </a:lnSpc>
              <a:spcBef>
                <a:spcPts val="1000"/>
              </a:spcBef>
              <a:spcAft>
                <a:spcPts val="0"/>
              </a:spcAft>
              <a:buSzPts val="1800"/>
              <a:buNone/>
            </a:pPr>
            <a:r>
              <a:rPr lang="en-US"/>
              <a:t>Phase 4: Sitemap xml files analysis</a:t>
            </a:r>
            <a:endParaRPr/>
          </a:p>
          <a:p>
            <a:pPr marL="0" lvl="0" indent="0" algn="l" rtl="0">
              <a:lnSpc>
                <a:spcPct val="90000"/>
              </a:lnSpc>
              <a:spcBef>
                <a:spcPts val="1000"/>
              </a:spcBef>
              <a:spcAft>
                <a:spcPts val="0"/>
              </a:spcAft>
              <a:buSzPts val="1800"/>
              <a:buNone/>
            </a:pPr>
            <a:r>
              <a:rPr lang="en-US"/>
              <a:t>Phase 5: Payloads testing </a:t>
            </a:r>
            <a:endParaRPr/>
          </a:p>
          <a:p>
            <a:pPr marL="0" lvl="0" indent="0" algn="l" rtl="0">
              <a:lnSpc>
                <a:spcPct val="90000"/>
              </a:lnSpc>
              <a:spcBef>
                <a:spcPts val="1000"/>
              </a:spcBef>
              <a:spcAft>
                <a:spcPts val="0"/>
              </a:spcAft>
              <a:buSzPts val="1800"/>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g1aad00ca1a0_0_126" descr="WhatsApp Image 2022-11-20 at 20.39.58.jpe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133" name="Google Shape;133;g1aad00ca1a0_0_126" descr="WhatsApp Image 2022-11-20 at 20.39.58.jpeg"/>
          <p:cNvSpPr/>
          <p:nvPr/>
        </p:nvSpPr>
        <p:spPr>
          <a:xfrm>
            <a:off x="155575" y="-144463"/>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pic>
        <p:nvPicPr>
          <p:cNvPr id="134" name="Google Shape;134;g1aad00ca1a0_0_126"/>
          <p:cNvPicPr preferRelativeResize="0"/>
          <p:nvPr/>
        </p:nvPicPr>
        <p:blipFill rotWithShape="1">
          <a:blip r:embed="rId3">
            <a:alphaModFix/>
          </a:blip>
          <a:srcRect/>
          <a:stretch/>
        </p:blipFill>
        <p:spPr>
          <a:xfrm>
            <a:off x="457200" y="609600"/>
            <a:ext cx="4648199" cy="3352800"/>
          </a:xfrm>
          <a:prstGeom prst="rect">
            <a:avLst/>
          </a:prstGeom>
          <a:noFill/>
          <a:ln>
            <a:noFill/>
          </a:ln>
        </p:spPr>
      </p:pic>
      <p:sp>
        <p:nvSpPr>
          <p:cNvPr id="135" name="Google Shape;135;g1aad00ca1a0_0_126"/>
          <p:cNvSpPr txBox="1"/>
          <p:nvPr/>
        </p:nvSpPr>
        <p:spPr>
          <a:xfrm>
            <a:off x="381000" y="228600"/>
            <a:ext cx="9982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Sublist3r</a:t>
            </a:r>
            <a:endParaRPr sz="1400" b="0" i="0" u="none" strike="noStrike" cap="none">
              <a:solidFill>
                <a:srgbClr val="000000"/>
              </a:solidFill>
              <a:latin typeface="Arial"/>
              <a:ea typeface="Arial"/>
              <a:cs typeface="Arial"/>
              <a:sym typeface="Arial"/>
            </a:endParaRPr>
          </a:p>
        </p:txBody>
      </p:sp>
      <p:pic>
        <p:nvPicPr>
          <p:cNvPr id="136" name="Google Shape;136;g1aad00ca1a0_0_126" descr="Text&#10;&#10;Description automatically generated"/>
          <p:cNvPicPr preferRelativeResize="0"/>
          <p:nvPr/>
        </p:nvPicPr>
        <p:blipFill rotWithShape="1">
          <a:blip r:embed="rId4">
            <a:alphaModFix/>
          </a:blip>
          <a:srcRect/>
          <a:stretch/>
        </p:blipFill>
        <p:spPr>
          <a:xfrm>
            <a:off x="5181600" y="3505200"/>
            <a:ext cx="6858000" cy="3229610"/>
          </a:xfrm>
          <a:prstGeom prst="rect">
            <a:avLst/>
          </a:prstGeom>
          <a:noFill/>
          <a:ln>
            <a:noFill/>
          </a:ln>
        </p:spPr>
      </p:pic>
      <p:sp>
        <p:nvSpPr>
          <p:cNvPr id="137" name="Google Shape;137;g1aad00ca1a0_0_126"/>
          <p:cNvSpPr txBox="1"/>
          <p:nvPr/>
        </p:nvSpPr>
        <p:spPr>
          <a:xfrm>
            <a:off x="2209800" y="3197423"/>
            <a:ext cx="9982200" cy="307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Nmap analysis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1aad00ca1a0_0_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Robots.txt</a:t>
            </a:r>
            <a:endParaRPr/>
          </a:p>
        </p:txBody>
      </p:sp>
      <p:pic>
        <p:nvPicPr>
          <p:cNvPr id="143" name="Google Shape;143;g1aad00ca1a0_0_135" descr="Graphical user interface, application, Word&#10;&#10;Description automatically generated"/>
          <p:cNvPicPr preferRelativeResize="0"/>
          <p:nvPr/>
        </p:nvPicPr>
        <p:blipFill rotWithShape="1">
          <a:blip r:embed="rId3">
            <a:alphaModFix/>
          </a:blip>
          <a:srcRect/>
          <a:stretch/>
        </p:blipFill>
        <p:spPr>
          <a:xfrm>
            <a:off x="1524000" y="1371600"/>
            <a:ext cx="9448800" cy="4724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1aad00ca1a0_0_140"/>
          <p:cNvSpPr txBox="1">
            <a:spLocks noGrp="1"/>
          </p:cNvSpPr>
          <p:nvPr>
            <p:ph type="title"/>
          </p:nvPr>
        </p:nvSpPr>
        <p:spPr>
          <a:xfrm>
            <a:off x="838200" y="533400"/>
            <a:ext cx="10515600" cy="6255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50000"/>
              <a:buNone/>
            </a:pPr>
            <a:r>
              <a:rPr lang="en-US"/>
              <a:t>sitemaps</a:t>
            </a:r>
            <a:endParaRPr/>
          </a:p>
        </p:txBody>
      </p:sp>
      <p:pic>
        <p:nvPicPr>
          <p:cNvPr id="149" name="Google Shape;149;g1aad00ca1a0_0_140" descr="Text, table&#10;&#10;Description automatically generated with medium confidence"/>
          <p:cNvPicPr preferRelativeResize="0"/>
          <p:nvPr/>
        </p:nvPicPr>
        <p:blipFill rotWithShape="1">
          <a:blip r:embed="rId3">
            <a:alphaModFix/>
          </a:blip>
          <a:srcRect/>
          <a:stretch/>
        </p:blipFill>
        <p:spPr>
          <a:xfrm>
            <a:off x="1447800" y="1295400"/>
            <a:ext cx="8839201" cy="4724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1aad00ca1a0_0_145"/>
          <p:cNvSpPr txBox="1">
            <a:spLocks noGrp="1"/>
          </p:cNvSpPr>
          <p:nvPr>
            <p:ph type="title"/>
          </p:nvPr>
        </p:nvSpPr>
        <p:spPr>
          <a:xfrm>
            <a:off x="838200" y="457200"/>
            <a:ext cx="10515600" cy="5334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50000"/>
              <a:buNone/>
            </a:pPr>
            <a:r>
              <a:rPr lang="en-US"/>
              <a:t>Admin Page</a:t>
            </a:r>
            <a:endParaRPr/>
          </a:p>
        </p:txBody>
      </p:sp>
      <p:pic>
        <p:nvPicPr>
          <p:cNvPr id="155" name="Google Shape;155;g1aad00ca1a0_0_145" descr="Graphical user interface, application&#10;&#10;Description automatically generated"/>
          <p:cNvPicPr preferRelativeResize="0"/>
          <p:nvPr/>
        </p:nvPicPr>
        <p:blipFill rotWithShape="1">
          <a:blip r:embed="rId3">
            <a:alphaModFix/>
          </a:blip>
          <a:srcRect/>
          <a:stretch/>
        </p:blipFill>
        <p:spPr>
          <a:xfrm>
            <a:off x="1828800" y="1295400"/>
            <a:ext cx="8458200" cy="4724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1aad00ca1a0_0_150"/>
          <p:cNvSpPr txBox="1">
            <a:spLocks noGrp="1"/>
          </p:cNvSpPr>
          <p:nvPr>
            <p:ph type="title"/>
          </p:nvPr>
        </p:nvSpPr>
        <p:spPr>
          <a:xfrm>
            <a:off x="762000" y="838200"/>
            <a:ext cx="10515600" cy="5493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50000"/>
              <a:buNone/>
            </a:pPr>
            <a:r>
              <a:rPr lang="en-US"/>
              <a:t>Payload analysis to check whether login is possible</a:t>
            </a:r>
            <a:endParaRPr/>
          </a:p>
        </p:txBody>
      </p:sp>
      <p:pic>
        <p:nvPicPr>
          <p:cNvPr id="161" name="Google Shape;161;g1aad00ca1a0_0_150" descr="Graphical user interface, text, application, email&#10;&#10;Description automatically generated"/>
          <p:cNvPicPr preferRelativeResize="0"/>
          <p:nvPr/>
        </p:nvPicPr>
        <p:blipFill rotWithShape="1">
          <a:blip r:embed="rId3">
            <a:alphaModFix/>
          </a:blip>
          <a:srcRect/>
          <a:stretch/>
        </p:blipFill>
        <p:spPr>
          <a:xfrm>
            <a:off x="76200" y="1905000"/>
            <a:ext cx="5943600" cy="3154679"/>
          </a:xfrm>
          <a:prstGeom prst="rect">
            <a:avLst/>
          </a:prstGeom>
          <a:noFill/>
          <a:ln>
            <a:noFill/>
          </a:ln>
        </p:spPr>
      </p:pic>
      <p:pic>
        <p:nvPicPr>
          <p:cNvPr id="162" name="Google Shape;162;g1aad00ca1a0_0_150" descr="Graphical user interface, application&#10;&#10;Description automatically generated"/>
          <p:cNvPicPr preferRelativeResize="0"/>
          <p:nvPr/>
        </p:nvPicPr>
        <p:blipFill rotWithShape="1">
          <a:blip r:embed="rId4">
            <a:alphaModFix/>
          </a:blip>
          <a:srcRect/>
          <a:stretch/>
        </p:blipFill>
        <p:spPr>
          <a:xfrm>
            <a:off x="6096000" y="1905000"/>
            <a:ext cx="5943600" cy="315785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1aad00ca1a0_0_156" descr="Graphical user interface, text, application, email&#10;&#10;Description automatically generated"/>
          <p:cNvPicPr preferRelativeResize="0"/>
          <p:nvPr/>
        </p:nvPicPr>
        <p:blipFill rotWithShape="1">
          <a:blip r:embed="rId3">
            <a:alphaModFix/>
          </a:blip>
          <a:srcRect/>
          <a:stretch/>
        </p:blipFill>
        <p:spPr>
          <a:xfrm>
            <a:off x="152400" y="381000"/>
            <a:ext cx="5943600" cy="3145155"/>
          </a:xfrm>
          <a:prstGeom prst="rect">
            <a:avLst/>
          </a:prstGeom>
          <a:noFill/>
          <a:ln>
            <a:noFill/>
          </a:ln>
        </p:spPr>
      </p:pic>
      <p:pic>
        <p:nvPicPr>
          <p:cNvPr id="168" name="Google Shape;168;g1aad00ca1a0_0_156" descr="Graphical user interface, text, application, email&#10;&#10;Description automatically generated"/>
          <p:cNvPicPr preferRelativeResize="0"/>
          <p:nvPr/>
        </p:nvPicPr>
        <p:blipFill rotWithShape="1">
          <a:blip r:embed="rId4">
            <a:alphaModFix/>
          </a:blip>
          <a:srcRect/>
          <a:stretch/>
        </p:blipFill>
        <p:spPr>
          <a:xfrm>
            <a:off x="6096000" y="3622675"/>
            <a:ext cx="5943599" cy="3159126"/>
          </a:xfrm>
          <a:prstGeom prst="rect">
            <a:avLst/>
          </a:prstGeom>
          <a:noFill/>
          <a:ln>
            <a:noFill/>
          </a:ln>
        </p:spPr>
      </p:pic>
      <p:sp>
        <p:nvSpPr>
          <p:cNvPr id="169" name="Google Shape;169;g1aad00ca1a0_0_156"/>
          <p:cNvSpPr txBox="1"/>
          <p:nvPr/>
        </p:nvSpPr>
        <p:spPr>
          <a:xfrm>
            <a:off x="6858000" y="533400"/>
            <a:ext cx="4648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Trying the Brute Force Attack</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pic>
        <p:nvPicPr>
          <p:cNvPr id="174" name="Google Shape;174;g1aad00ca1a0_0_162" descr="Graphical user interface, text, application, email&#10;&#10;Description automatically generated"/>
          <p:cNvPicPr preferRelativeResize="0"/>
          <p:nvPr/>
        </p:nvPicPr>
        <p:blipFill rotWithShape="1">
          <a:blip r:embed="rId3">
            <a:alphaModFix/>
          </a:blip>
          <a:srcRect/>
          <a:stretch/>
        </p:blipFill>
        <p:spPr>
          <a:xfrm>
            <a:off x="0" y="152400"/>
            <a:ext cx="6172200" cy="3311524"/>
          </a:xfrm>
          <a:prstGeom prst="rect">
            <a:avLst/>
          </a:prstGeom>
          <a:noFill/>
          <a:ln>
            <a:noFill/>
          </a:ln>
        </p:spPr>
      </p:pic>
      <p:pic>
        <p:nvPicPr>
          <p:cNvPr id="175" name="Google Shape;175;g1aad00ca1a0_0_162" descr="Graphical user interface, table&#10;&#10;Description automatically generated"/>
          <p:cNvPicPr preferRelativeResize="0"/>
          <p:nvPr/>
        </p:nvPicPr>
        <p:blipFill rotWithShape="1">
          <a:blip r:embed="rId4">
            <a:alphaModFix/>
          </a:blip>
          <a:srcRect/>
          <a:stretch/>
        </p:blipFill>
        <p:spPr>
          <a:xfrm>
            <a:off x="5943600" y="3505200"/>
            <a:ext cx="6095999" cy="32397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1aad00ca1a0_0_24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Testing Vidaxl.com</a:t>
            </a:r>
            <a:endParaRPr/>
          </a:p>
        </p:txBody>
      </p:sp>
      <p:sp>
        <p:nvSpPr>
          <p:cNvPr id="181" name="Google Shape;181;g1aad00ca1a0_0_24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r>
              <a:rPr lang="en-US"/>
              <a:t>Since we couldn’t go forward with the previous website. We have chosen to test a different one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
          <p:cNvSpPr txBox="1">
            <a:spLocks noGrp="1"/>
          </p:cNvSpPr>
          <p:nvPr>
            <p:ph type="ctrTitle"/>
          </p:nvPr>
        </p:nvSpPr>
        <p:spPr>
          <a:xfrm>
            <a:off x="1524000" y="1214438"/>
            <a:ext cx="9144000" cy="2387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a:t>CSCE 5585</a:t>
            </a:r>
            <a:endParaRPr/>
          </a:p>
        </p:txBody>
      </p:sp>
      <p:sp>
        <p:nvSpPr>
          <p:cNvPr id="70" name="Google Shape;70;p1"/>
          <p:cNvSpPr txBox="1">
            <a:spLocks noGrp="1"/>
          </p:cNvSpPr>
          <p:nvPr>
            <p:ph type="subTitle" idx="1"/>
          </p:nvPr>
        </p:nvSpPr>
        <p:spPr>
          <a:xfrm>
            <a:off x="415650" y="3932672"/>
            <a:ext cx="11360700" cy="978000"/>
          </a:xfrm>
          <a:prstGeom prst="rect">
            <a:avLst/>
          </a:prstGeom>
          <a:noFill/>
          <a:ln>
            <a:noFill/>
          </a:ln>
        </p:spPr>
        <p:txBody>
          <a:bodyPr spcFirstLastPara="1" wrap="square" lIns="91425" tIns="45700" rIns="91425" bIns="45700" anchor="t" anchorCtr="0">
            <a:normAutofit lnSpcReduction="20000"/>
          </a:bodyPr>
          <a:lstStyle/>
          <a:p>
            <a:pPr marL="0" lvl="0" indent="0" algn="ctr" rtl="0">
              <a:lnSpc>
                <a:spcPct val="90000"/>
              </a:lnSpc>
              <a:spcBef>
                <a:spcPts val="0"/>
              </a:spcBef>
              <a:spcAft>
                <a:spcPts val="0"/>
              </a:spcAft>
              <a:buClr>
                <a:schemeClr val="dk1"/>
              </a:buClr>
              <a:buSzPts val="2400"/>
              <a:buNone/>
            </a:pPr>
            <a:r>
              <a:rPr lang="en-US"/>
              <a:t>Advanced Network Security project </a:t>
            </a:r>
            <a:endParaRPr/>
          </a:p>
          <a:p>
            <a:pPr marL="0" lvl="0" indent="0" algn="ctr" rtl="0">
              <a:lnSpc>
                <a:spcPct val="90000"/>
              </a:lnSpc>
              <a:spcBef>
                <a:spcPts val="1000"/>
              </a:spcBef>
              <a:spcAft>
                <a:spcPts val="0"/>
              </a:spcAft>
              <a:buClr>
                <a:schemeClr val="dk1"/>
              </a:buClr>
              <a:buSzPts val="2400"/>
              <a:buNone/>
            </a:pPr>
            <a:r>
              <a:rPr lang="en-US"/>
              <a:t>Topic: Bug Bounty Hunting </a:t>
            </a:r>
            <a:endParaRPr/>
          </a:p>
        </p:txBody>
      </p:sp>
      <p:sp>
        <p:nvSpPr>
          <p:cNvPr id="71" name="Google Shape;71;p1"/>
          <p:cNvSpPr txBox="1"/>
          <p:nvPr/>
        </p:nvSpPr>
        <p:spPr>
          <a:xfrm>
            <a:off x="7535325" y="4910675"/>
            <a:ext cx="47130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Presented By:</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Harin Jinakala </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Madhukar Sistla</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Nitin Varma Siruvuri</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Haneesha Damarapati</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Govind Naidu Pulakhandam</a:t>
            </a:r>
            <a:endParaRPr>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Burp suite: The most popular tool used for Bug bounty hunting </a:t>
            </a:r>
            <a:endParaRPr/>
          </a:p>
        </p:txBody>
      </p:sp>
      <p:sp>
        <p:nvSpPr>
          <p:cNvPr id="187" name="Google Shape;187;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fontScale="62500" lnSpcReduction="20000"/>
          </a:bodyPr>
          <a:lstStyle/>
          <a:p>
            <a:pPr marL="228600" lvl="0" indent="-215265" algn="l" rtl="0">
              <a:lnSpc>
                <a:spcPct val="90000"/>
              </a:lnSpc>
              <a:spcBef>
                <a:spcPts val="0"/>
              </a:spcBef>
              <a:spcAft>
                <a:spcPts val="0"/>
              </a:spcAft>
              <a:buClr>
                <a:srgbClr val="3A3A3A"/>
              </a:buClr>
              <a:buSzPct val="116666"/>
              <a:buFont typeface="Arial"/>
              <a:buChar char="•"/>
            </a:pPr>
            <a:r>
              <a:rPr lang="en-US" b="1" i="0">
                <a:solidFill>
                  <a:srgbClr val="3A3A3A"/>
                </a:solidFill>
                <a:latin typeface="Arial"/>
                <a:ea typeface="Arial"/>
                <a:cs typeface="Arial"/>
                <a:sym typeface="Arial"/>
              </a:rPr>
              <a:t>Burp Suite</a:t>
            </a:r>
            <a:endParaRPr b="0" i="0">
              <a:solidFill>
                <a:srgbClr val="3A3A3A"/>
              </a:solidFill>
              <a:latin typeface="Arial"/>
              <a:ea typeface="Arial"/>
              <a:cs typeface="Arial"/>
              <a:sym typeface="Arial"/>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Most popular tool for Bug Bounties (literally everyone uses Burp)</a:t>
            </a:r>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General Stuff</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Learned all the basic functionality</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Learned what all the different tabs are doing</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Learned how to read traffic</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Learned about scopes</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Learned how to recognize successful fuzzing attempts</a:t>
            </a:r>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Intruder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Burp Intruder can be used to attack all kinds of forms</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You can run brute-force attacks using Burp Intruder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You can test for XSS, SQL Injection and Fuzz all the things with Intruder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Credential Stuffing</a:t>
            </a:r>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Repeater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Repeater allows you to modify requests and send them to the server</a:t>
            </a:r>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Extender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Lots of Burp Addons are available to install</a:t>
            </a:r>
            <a:endParaRPr/>
          </a:p>
          <a:p>
            <a:pPr marL="742950" lvl="1" indent="-274319" algn="l" rtl="0">
              <a:lnSpc>
                <a:spcPct val="90000"/>
              </a:lnSpc>
              <a:spcBef>
                <a:spcPts val="500"/>
              </a:spcBef>
              <a:spcAft>
                <a:spcPts val="0"/>
              </a:spcAft>
              <a:buClr>
                <a:srgbClr val="3A3A3A"/>
              </a:buClr>
              <a:buSzPct val="126315"/>
              <a:buFont typeface="Arial"/>
              <a:buChar char="•"/>
            </a:pPr>
            <a:r>
              <a:rPr lang="en-US" b="0" i="0">
                <a:solidFill>
                  <a:srgbClr val="3A3A3A"/>
                </a:solidFill>
                <a:latin typeface="Arial"/>
                <a:ea typeface="Arial"/>
                <a:cs typeface="Arial"/>
                <a:sym typeface="Arial"/>
              </a:rPr>
              <a:t>Decoder</a:t>
            </a:r>
            <a:endParaRPr/>
          </a:p>
          <a:p>
            <a:pPr marL="1143000" lvl="2" indent="-219075" algn="l" rtl="0">
              <a:lnSpc>
                <a:spcPct val="90000"/>
              </a:lnSpc>
              <a:spcBef>
                <a:spcPts val="500"/>
              </a:spcBef>
              <a:spcAft>
                <a:spcPts val="0"/>
              </a:spcAft>
              <a:buClr>
                <a:srgbClr val="3A3A3A"/>
              </a:buClr>
              <a:buSzPct val="105263"/>
              <a:buFont typeface="Arial"/>
              <a:buChar char="•"/>
            </a:pPr>
            <a:r>
              <a:rPr lang="en-US" b="0" i="0">
                <a:solidFill>
                  <a:srgbClr val="3A3A3A"/>
                </a:solidFill>
                <a:latin typeface="Arial"/>
                <a:ea typeface="Arial"/>
                <a:cs typeface="Arial"/>
                <a:sym typeface="Arial"/>
              </a:rPr>
              <a:t>Allows you to decode stuff (base64 for example) right in Burp</a:t>
            </a:r>
            <a:endParaRPr/>
          </a:p>
          <a:p>
            <a:pPr marL="228600" lvl="0" indent="-104140" algn="l" rtl="0">
              <a:lnSpc>
                <a:spcPct val="90000"/>
              </a:lnSpc>
              <a:spcBef>
                <a:spcPts val="1000"/>
              </a:spcBef>
              <a:spcAft>
                <a:spcPts val="1600"/>
              </a:spcAft>
              <a:buClr>
                <a:schemeClr val="dk1"/>
              </a:buClr>
              <a:buSzPct val="116666"/>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1804970bc12_1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Using Amass: Subdomain enumeration</a:t>
            </a:r>
            <a:endParaRPr/>
          </a:p>
        </p:txBody>
      </p:sp>
      <p:pic>
        <p:nvPicPr>
          <p:cNvPr id="193" name="Google Shape;193;g1804970bc12_1_5"/>
          <p:cNvPicPr preferRelativeResize="0"/>
          <p:nvPr/>
        </p:nvPicPr>
        <p:blipFill>
          <a:blip r:embed="rId3">
            <a:alphaModFix/>
          </a:blip>
          <a:stretch>
            <a:fillRect/>
          </a:stretch>
        </p:blipFill>
        <p:spPr>
          <a:xfrm>
            <a:off x="1620850" y="1530775"/>
            <a:ext cx="8713933" cy="486237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What tools can be used to perform these actions:</a:t>
            </a:r>
            <a:endParaRPr/>
          </a:p>
        </p:txBody>
      </p:sp>
      <p:sp>
        <p:nvSpPr>
          <p:cNvPr id="199" name="Google Shape;199;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A3A3A"/>
              </a:buClr>
              <a:buSzPts val="2800"/>
              <a:buFont typeface="Arial"/>
              <a:buChar char="•"/>
            </a:pPr>
            <a:r>
              <a:rPr lang="en-US" b="1" i="0">
                <a:solidFill>
                  <a:srgbClr val="3A3A3A"/>
                </a:solidFill>
                <a:latin typeface="Arial"/>
                <a:ea typeface="Arial"/>
                <a:cs typeface="Arial"/>
                <a:sym typeface="Arial"/>
              </a:rPr>
              <a:t>Directory Brute-Force</a:t>
            </a:r>
            <a:endParaRPr b="0" i="0">
              <a:solidFill>
                <a:srgbClr val="3A3A3A"/>
              </a:solidFill>
              <a:latin typeface="Arial"/>
              <a:ea typeface="Arial"/>
              <a:cs typeface="Arial"/>
              <a:sym typeface="Arial"/>
            </a:endParaRPr>
          </a:p>
          <a:p>
            <a:pPr marL="742950" lvl="1" indent="-285750" algn="l" rtl="0">
              <a:lnSpc>
                <a:spcPct val="90000"/>
              </a:lnSpc>
              <a:spcBef>
                <a:spcPts val="500"/>
              </a:spcBef>
              <a:spcAft>
                <a:spcPts val="0"/>
              </a:spcAft>
              <a:buClr>
                <a:srgbClr val="3A3A3A"/>
              </a:buClr>
              <a:buSzPts val="2400"/>
              <a:buFont typeface="Arial"/>
              <a:buChar char="•"/>
            </a:pPr>
            <a:r>
              <a:rPr lang="en-US" b="0" i="0">
                <a:solidFill>
                  <a:srgbClr val="3A3A3A"/>
                </a:solidFill>
                <a:latin typeface="Arial"/>
                <a:ea typeface="Arial"/>
                <a:cs typeface="Arial"/>
                <a:sym typeface="Arial"/>
              </a:rPr>
              <a:t>Using Gobuster or Dirbuster</a:t>
            </a:r>
            <a:endParaRPr b="0" i="0">
              <a:solidFill>
                <a:srgbClr val="3A3A3A"/>
              </a:solidFill>
              <a:latin typeface="Arial"/>
              <a:ea typeface="Arial"/>
              <a:cs typeface="Arial"/>
              <a:sym typeface="Arial"/>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Very important to find hidden files, dev sites, or generally get an overview of a websites folder hierarchy</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g1aad00ca1a0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Openai.com: Helps to answer any technical query </a:t>
            </a:r>
            <a:endParaRPr/>
          </a:p>
        </p:txBody>
      </p:sp>
      <p:pic>
        <p:nvPicPr>
          <p:cNvPr id="205" name="Google Shape;205;g1aad00ca1a0_0_0"/>
          <p:cNvPicPr preferRelativeResize="0"/>
          <p:nvPr/>
        </p:nvPicPr>
        <p:blipFill>
          <a:blip r:embed="rId3">
            <a:alphaModFix/>
          </a:blip>
          <a:stretch>
            <a:fillRect/>
          </a:stretch>
        </p:blipFill>
        <p:spPr>
          <a:xfrm>
            <a:off x="1655925" y="1939138"/>
            <a:ext cx="8435401" cy="41241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1"/>
          <p:cNvSpPr txBox="1">
            <a:spLocks noGrp="1"/>
          </p:cNvSpPr>
          <p:nvPr>
            <p:ph type="title"/>
          </p:nvPr>
        </p:nvSpPr>
        <p:spPr>
          <a:xfrm>
            <a:off x="1275600" y="396350"/>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What tools can be used to perform these actions:</a:t>
            </a:r>
            <a:endParaRPr/>
          </a:p>
        </p:txBody>
      </p:sp>
      <p:sp>
        <p:nvSpPr>
          <p:cNvPr id="211" name="Google Shape;21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A3A3A"/>
              </a:buClr>
              <a:buSzPts val="2800"/>
              <a:buFont typeface="Arial"/>
              <a:buChar char="•"/>
            </a:pPr>
            <a:r>
              <a:rPr lang="en-US" b="1" i="0">
                <a:solidFill>
                  <a:srgbClr val="3A3A3A"/>
                </a:solidFill>
                <a:latin typeface="Arial"/>
                <a:ea typeface="Arial"/>
                <a:cs typeface="Arial"/>
                <a:sym typeface="Arial"/>
              </a:rPr>
              <a:t>Subdomain Enumeration</a:t>
            </a:r>
            <a:endParaRPr b="0" i="0">
              <a:solidFill>
                <a:srgbClr val="3A3A3A"/>
              </a:solidFill>
              <a:latin typeface="Arial"/>
              <a:ea typeface="Arial"/>
              <a:cs typeface="Arial"/>
              <a:sym typeface="Arial"/>
            </a:endParaRPr>
          </a:p>
          <a:p>
            <a:pPr marL="742950" lvl="1" indent="-285750" algn="l" rtl="0">
              <a:lnSpc>
                <a:spcPct val="90000"/>
              </a:lnSpc>
              <a:spcBef>
                <a:spcPts val="500"/>
              </a:spcBef>
              <a:spcAft>
                <a:spcPts val="0"/>
              </a:spcAft>
              <a:buClr>
                <a:srgbClr val="3A3A3A"/>
              </a:buClr>
              <a:buSzPts val="2400"/>
              <a:buFont typeface="Arial"/>
              <a:buChar char="•"/>
            </a:pPr>
            <a:r>
              <a:rPr lang="en-US" b="0" i="0">
                <a:solidFill>
                  <a:srgbClr val="3A3A3A"/>
                </a:solidFill>
                <a:latin typeface="Arial"/>
                <a:ea typeface="Arial"/>
                <a:cs typeface="Arial"/>
                <a:sym typeface="Arial"/>
              </a:rPr>
              <a:t>As previously mentioned in Passive Reconnaissance – Very important in Bug Bounties to find hidden subdomains, dev subdomains etc.</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Owasp Amass</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Sublist3r</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crth.sh</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Assetfinder</a:t>
            </a:r>
            <a:endParaRPr b="0" i="0">
              <a:solidFill>
                <a:srgbClr val="3A3A3A"/>
              </a:solidFill>
              <a:latin typeface="Arial"/>
              <a:ea typeface="Arial"/>
              <a:cs typeface="Arial"/>
              <a:sym typeface="Arial"/>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Httprobe</a:t>
            </a:r>
            <a:endParaRPr b="0" i="0">
              <a:solidFill>
                <a:srgbClr val="3A3A3A"/>
              </a:solidFill>
              <a:latin typeface="Arial"/>
              <a:ea typeface="Arial"/>
              <a:cs typeface="Arial"/>
              <a:sym typeface="Arial"/>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Gowitness</a:t>
            </a:r>
            <a:endParaRPr b="0" i="0">
              <a:solidFill>
                <a:srgbClr val="3A3A3A"/>
              </a:solidFill>
              <a:latin typeface="Arial"/>
              <a:ea typeface="Arial"/>
              <a:cs typeface="Arial"/>
              <a:sym typeface="Arial"/>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1aad00ca1a0_0_1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Sublist3r</a:t>
            </a:r>
            <a:endParaRPr/>
          </a:p>
        </p:txBody>
      </p:sp>
      <p:pic>
        <p:nvPicPr>
          <p:cNvPr id="217" name="Google Shape;217;g1aad00ca1a0_0_13"/>
          <p:cNvPicPr preferRelativeResize="0"/>
          <p:nvPr/>
        </p:nvPicPr>
        <p:blipFill>
          <a:blip r:embed="rId3">
            <a:alphaModFix/>
          </a:blip>
          <a:stretch>
            <a:fillRect/>
          </a:stretch>
        </p:blipFill>
        <p:spPr>
          <a:xfrm>
            <a:off x="719150" y="1690825"/>
            <a:ext cx="8482126" cy="46385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fontScale="90000"/>
          </a:bodyPr>
          <a:lstStyle/>
          <a:p>
            <a:pPr marL="0" lvl="0" indent="0" algn="l" rtl="0">
              <a:spcBef>
                <a:spcPts val="0"/>
              </a:spcBef>
              <a:spcAft>
                <a:spcPts val="0"/>
              </a:spcAft>
              <a:buClr>
                <a:schemeClr val="dk1"/>
              </a:buClr>
              <a:buSzPct val="110000"/>
              <a:buFont typeface="Calibri"/>
              <a:buNone/>
            </a:pPr>
            <a:r>
              <a:rPr lang="en-US"/>
              <a:t>What tools can be used to perform these actions:</a:t>
            </a:r>
            <a:endParaRPr/>
          </a:p>
          <a:p>
            <a:pPr marL="0" lvl="0" indent="0" algn="l" rtl="0">
              <a:lnSpc>
                <a:spcPct val="90000"/>
              </a:lnSpc>
              <a:spcBef>
                <a:spcPts val="0"/>
              </a:spcBef>
              <a:spcAft>
                <a:spcPts val="0"/>
              </a:spcAft>
              <a:buClr>
                <a:schemeClr val="dk1"/>
              </a:buClr>
              <a:buSzPct val="110000"/>
              <a:buFont typeface="Calibri"/>
              <a:buNone/>
            </a:pPr>
            <a:endParaRPr/>
          </a:p>
        </p:txBody>
      </p:sp>
      <p:sp>
        <p:nvSpPr>
          <p:cNvPr id="223" name="Google Shape;223;p12"/>
          <p:cNvSpPr txBox="1">
            <a:spLocks noGrp="1"/>
          </p:cNvSpPr>
          <p:nvPr>
            <p:ph type="body" idx="1"/>
          </p:nvPr>
        </p:nvSpPr>
        <p:spPr>
          <a:xfrm>
            <a:off x="744475" y="1841250"/>
            <a:ext cx="10515600" cy="4351200"/>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3A3A3A"/>
              </a:buClr>
              <a:buSzPts val="2800"/>
              <a:buFont typeface="Arial"/>
              <a:buChar char="•"/>
            </a:pPr>
            <a:r>
              <a:rPr lang="en-US" b="1" i="0">
                <a:solidFill>
                  <a:srgbClr val="3A3A3A"/>
                </a:solidFill>
                <a:latin typeface="Arial"/>
                <a:ea typeface="Arial"/>
                <a:cs typeface="Arial"/>
                <a:sym typeface="Arial"/>
              </a:rPr>
              <a:t>Enumerating Web Tech</a:t>
            </a:r>
            <a:endParaRPr b="0" i="0">
              <a:solidFill>
                <a:srgbClr val="3A3A3A"/>
              </a:solidFill>
              <a:latin typeface="Arial"/>
              <a:ea typeface="Arial"/>
              <a:cs typeface="Arial"/>
              <a:sym typeface="Arial"/>
            </a:endParaRPr>
          </a:p>
          <a:p>
            <a:pPr marL="742950" lvl="1" indent="-285750" algn="l" rtl="0">
              <a:lnSpc>
                <a:spcPct val="90000"/>
              </a:lnSpc>
              <a:spcBef>
                <a:spcPts val="500"/>
              </a:spcBef>
              <a:spcAft>
                <a:spcPts val="0"/>
              </a:spcAft>
              <a:buClr>
                <a:srgbClr val="3A3A3A"/>
              </a:buClr>
              <a:buSzPts val="2400"/>
              <a:buFont typeface="Arial"/>
              <a:buChar char="•"/>
            </a:pPr>
            <a:r>
              <a:rPr lang="en-US" b="0" i="0">
                <a:solidFill>
                  <a:srgbClr val="3A3A3A"/>
                </a:solidFill>
                <a:latin typeface="Arial"/>
                <a:ea typeface="Arial"/>
                <a:cs typeface="Arial"/>
                <a:sym typeface="Arial"/>
              </a:rPr>
              <a:t>How websites are built</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Wappalyzer Firefox Addon</a:t>
            </a:r>
            <a:endParaRPr/>
          </a:p>
          <a:p>
            <a:pPr marL="1143000" lvl="2" indent="-228600" algn="l" rtl="0">
              <a:lnSpc>
                <a:spcPct val="90000"/>
              </a:lnSpc>
              <a:spcBef>
                <a:spcPts val="500"/>
              </a:spcBef>
              <a:spcAft>
                <a:spcPts val="0"/>
              </a:spcAft>
              <a:buClr>
                <a:srgbClr val="3A3A3A"/>
              </a:buClr>
              <a:buSzPts val="2000"/>
              <a:buFont typeface="Arial"/>
              <a:buChar char="•"/>
            </a:pPr>
            <a:r>
              <a:rPr lang="en-US" b="0" i="0">
                <a:solidFill>
                  <a:srgbClr val="3A3A3A"/>
                </a:solidFill>
                <a:latin typeface="Arial"/>
                <a:ea typeface="Arial"/>
                <a:cs typeface="Arial"/>
                <a:sym typeface="Arial"/>
              </a:rPr>
              <a:t>WhatWeb (Kali Tool)</a:t>
            </a:r>
            <a:endParaRPr b="0" i="0">
              <a:solidFill>
                <a:srgbClr val="3A3A3A"/>
              </a:solidFill>
              <a:latin typeface="Arial"/>
              <a:ea typeface="Arial"/>
              <a:cs typeface="Arial"/>
              <a:sym typeface="Arial"/>
            </a:endParaRPr>
          </a:p>
          <a:p>
            <a:pPr marL="0" lvl="0" indent="0" algn="l" rtl="0">
              <a:lnSpc>
                <a:spcPct val="90000"/>
              </a:lnSpc>
              <a:spcBef>
                <a:spcPts val="500"/>
              </a:spcBef>
              <a:spcAft>
                <a:spcPts val="0"/>
              </a:spcAft>
              <a:buNone/>
            </a:pPr>
            <a:endParaRPr>
              <a:solidFill>
                <a:srgbClr val="3A3A3A"/>
              </a:solidFill>
              <a:latin typeface="Arial"/>
              <a:ea typeface="Arial"/>
              <a:cs typeface="Arial"/>
              <a:sym typeface="Arial"/>
            </a:endParaRPr>
          </a:p>
          <a:p>
            <a:pPr marL="0" lvl="0" indent="0" algn="l" rtl="0">
              <a:lnSpc>
                <a:spcPct val="90000"/>
              </a:lnSpc>
              <a:spcBef>
                <a:spcPts val="500"/>
              </a:spcBef>
              <a:spcAft>
                <a:spcPts val="0"/>
              </a:spcAft>
              <a:buNone/>
            </a:pPr>
            <a:r>
              <a:rPr lang="en-US">
                <a:solidFill>
                  <a:srgbClr val="3A3A3A"/>
                </a:solidFill>
                <a:latin typeface="Arial"/>
                <a:ea typeface="Arial"/>
                <a:cs typeface="Arial"/>
                <a:sym typeface="Arial"/>
              </a:rPr>
              <a:t>Some times the technology that the website is using may have a vulnerability or they might have a patch that has yet not been updated in the website. So we need to check all the technologies for vulnerabilities.</a:t>
            </a:r>
            <a:endParaRPr>
              <a:solidFill>
                <a:srgbClr val="3A3A3A"/>
              </a:solidFill>
              <a:latin typeface="Arial"/>
              <a:ea typeface="Arial"/>
              <a:cs typeface="Arial"/>
              <a:sym typeface="Arial"/>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g1aad00ca1a0_0_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Whatweb:</a:t>
            </a:r>
            <a:endParaRPr/>
          </a:p>
        </p:txBody>
      </p:sp>
      <p:pic>
        <p:nvPicPr>
          <p:cNvPr id="229" name="Google Shape;229;g1aad00ca1a0_0_19"/>
          <p:cNvPicPr preferRelativeResize="0"/>
          <p:nvPr/>
        </p:nvPicPr>
        <p:blipFill>
          <a:blip r:embed="rId3">
            <a:alphaModFix/>
          </a:blip>
          <a:stretch>
            <a:fillRect/>
          </a:stretch>
        </p:blipFill>
        <p:spPr>
          <a:xfrm>
            <a:off x="1421850" y="1572025"/>
            <a:ext cx="9098351" cy="48583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g1aad00ca1a0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Wappalyzer:</a:t>
            </a:r>
            <a:endParaRPr/>
          </a:p>
        </p:txBody>
      </p:sp>
      <p:pic>
        <p:nvPicPr>
          <p:cNvPr id="235" name="Google Shape;235;g1aad00ca1a0_0_6"/>
          <p:cNvPicPr preferRelativeResize="0"/>
          <p:nvPr/>
        </p:nvPicPr>
        <p:blipFill>
          <a:blip r:embed="rId3">
            <a:alphaModFix/>
          </a:blip>
          <a:stretch>
            <a:fillRect/>
          </a:stretch>
        </p:blipFill>
        <p:spPr>
          <a:xfrm>
            <a:off x="584075" y="1405975"/>
            <a:ext cx="9492025" cy="54520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1aad00ca1a0_0_42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BurpSuite : Intercepted the b2b.vidaxl.com login page </a:t>
            </a:r>
            <a:endParaRPr/>
          </a:p>
        </p:txBody>
      </p:sp>
      <p:pic>
        <p:nvPicPr>
          <p:cNvPr id="241" name="Google Shape;241;g1aad00ca1a0_0_425"/>
          <p:cNvPicPr preferRelativeResize="0"/>
          <p:nvPr/>
        </p:nvPicPr>
        <p:blipFill>
          <a:blip r:embed="rId3">
            <a:alphaModFix/>
          </a:blip>
          <a:stretch>
            <a:fillRect/>
          </a:stretch>
        </p:blipFill>
        <p:spPr>
          <a:xfrm>
            <a:off x="838200" y="1825625"/>
            <a:ext cx="9411299" cy="3999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
        <p:cNvGrpSpPr/>
        <p:nvPr/>
      </p:nvGrpSpPr>
      <p:grpSpPr>
        <a:xfrm>
          <a:off x="0" y="0"/>
          <a:ext cx="0" cy="0"/>
          <a:chOff x="0" y="0"/>
          <a:chExt cx="0" cy="0"/>
        </a:xfrm>
      </p:grpSpPr>
      <p:sp>
        <p:nvSpPr>
          <p:cNvPr id="76" name="Google Shape;76;p2"/>
          <p:cNvSpPr/>
          <p:nvPr/>
        </p:nvSpPr>
        <p:spPr>
          <a:xfrm>
            <a:off x="3048" y="0"/>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7" name="Google Shape;77;p2"/>
          <p:cNvSpPr/>
          <p:nvPr/>
        </p:nvSpPr>
        <p:spPr>
          <a:xfrm>
            <a:off x="1" y="0"/>
            <a:ext cx="4167271" cy="68580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78" name="Google Shape;78;p2"/>
          <p:cNvSpPr txBox="1">
            <a:spLocks noGrp="1"/>
          </p:cNvSpPr>
          <p:nvPr>
            <p:ph type="title"/>
          </p:nvPr>
        </p:nvSpPr>
        <p:spPr>
          <a:xfrm>
            <a:off x="686834" y="1153572"/>
            <a:ext cx="3200400" cy="44611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What is Bug bounty </a:t>
            </a:r>
            <a:endParaRPr/>
          </a:p>
        </p:txBody>
      </p:sp>
      <p:sp>
        <p:nvSpPr>
          <p:cNvPr id="79" name="Google Shape;79;p2"/>
          <p:cNvSpPr/>
          <p:nvPr/>
        </p:nvSpPr>
        <p:spPr>
          <a:xfrm rot="10800000" flipH="1">
            <a:off x="7550402" y="2455479"/>
            <a:ext cx="4083433" cy="4083433"/>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80" name="Google Shape;80;p2"/>
          <p:cNvSpPr txBox="1">
            <a:spLocks noGrp="1"/>
          </p:cNvSpPr>
          <p:nvPr>
            <p:ph type="body" idx="1"/>
          </p:nvPr>
        </p:nvSpPr>
        <p:spPr>
          <a:xfrm>
            <a:off x="4447308" y="591344"/>
            <a:ext cx="6906491" cy="5585619"/>
          </a:xfrm>
          <a:prstGeom prst="rect">
            <a:avLst/>
          </a:prstGeom>
          <a:noFill/>
          <a:ln>
            <a:noFill/>
          </a:ln>
        </p:spPr>
        <p:txBody>
          <a:bodyPr spcFirstLastPara="1" wrap="square" lIns="91425" tIns="45700" rIns="91425" bIns="45700" anchor="ctr" anchorCtr="0">
            <a:normAutofit lnSpcReduction="10000"/>
          </a:bodyPr>
          <a:lstStyle/>
          <a:p>
            <a:pPr marL="228600" lvl="0" indent="-228600" algn="l" rtl="0">
              <a:lnSpc>
                <a:spcPct val="90000"/>
              </a:lnSpc>
              <a:spcBef>
                <a:spcPts val="0"/>
              </a:spcBef>
              <a:spcAft>
                <a:spcPts val="0"/>
              </a:spcAft>
              <a:buClr>
                <a:schemeClr val="dk1"/>
              </a:buClr>
              <a:buSzPts val="2400"/>
              <a:buChar char="●"/>
            </a:pPr>
            <a:r>
              <a:rPr lang="en-US" sz="2400"/>
              <a:t>In simple words, Bug bounty means getting a bounty/reward for successfully detecting a bug in a website.</a:t>
            </a:r>
            <a:endParaRPr/>
          </a:p>
          <a:p>
            <a:pPr marL="228600" lvl="0" indent="-228600" algn="l" rtl="0">
              <a:lnSpc>
                <a:spcPct val="90000"/>
              </a:lnSpc>
              <a:spcBef>
                <a:spcPts val="1000"/>
              </a:spcBef>
              <a:spcAft>
                <a:spcPts val="0"/>
              </a:spcAft>
              <a:buClr>
                <a:schemeClr val="dk1"/>
              </a:buClr>
              <a:buSzPts val="2400"/>
              <a:buChar char="●"/>
            </a:pPr>
            <a:r>
              <a:rPr lang="en-US" sz="2400"/>
              <a:t>In the recent times this Bug bounty program has gained a lot of popularity because most of the companies are making everything online and everything digital, so there is a high chance of leaving a vulnerability exposed to the outside world. </a:t>
            </a:r>
            <a:endParaRPr/>
          </a:p>
          <a:p>
            <a:pPr marL="228600" lvl="0" indent="-228600" algn="l" rtl="0">
              <a:lnSpc>
                <a:spcPct val="90000"/>
              </a:lnSpc>
              <a:spcBef>
                <a:spcPts val="1000"/>
              </a:spcBef>
              <a:spcAft>
                <a:spcPts val="1600"/>
              </a:spcAft>
              <a:buClr>
                <a:schemeClr val="dk1"/>
              </a:buClr>
              <a:buSzPts val="2400"/>
              <a:buChar char="●"/>
            </a:pPr>
            <a:r>
              <a:rPr lang="en-US" sz="2400"/>
              <a:t>If this vulnerability is discovered by a hacker ,he could potentially destroy the entire network with just a small vulnerability so the companies have found out an inexpensive and efficient solution by leaving a part of their website open to public so that anyone can come and attack the website and report the bug to the company to get a reward.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g1aad00ca1a0_0_430"/>
          <p:cNvSpPr txBox="1">
            <a:spLocks noGrp="1"/>
          </p:cNvSpPr>
          <p:nvPr>
            <p:ph type="title"/>
          </p:nvPr>
        </p:nvSpPr>
        <p:spPr>
          <a:xfrm>
            <a:off x="838200" y="349500"/>
            <a:ext cx="10515600" cy="1325700"/>
          </a:xfrm>
          <a:prstGeom prst="rect">
            <a:avLst/>
          </a:prstGeom>
        </p:spPr>
        <p:txBody>
          <a:bodyPr spcFirstLastPara="1" wrap="square" lIns="91425" tIns="45700" rIns="91425" bIns="45700" anchor="ctr" anchorCtr="0">
            <a:normAutofit fontScale="90000"/>
          </a:bodyPr>
          <a:lstStyle/>
          <a:p>
            <a:pPr marL="0" lvl="0" indent="0" algn="l" rtl="0">
              <a:spcBef>
                <a:spcPts val="0"/>
              </a:spcBef>
              <a:spcAft>
                <a:spcPts val="0"/>
              </a:spcAft>
              <a:buNone/>
            </a:pPr>
            <a:r>
              <a:rPr lang="en-US" b="1"/>
              <a:t>Burpsuite</a:t>
            </a:r>
            <a:r>
              <a:rPr lang="en-US"/>
              <a:t>:Using Repeater and tampering the session id by using the old session id to check if it allows us to login:</a:t>
            </a:r>
            <a:endParaRPr/>
          </a:p>
        </p:txBody>
      </p:sp>
      <p:pic>
        <p:nvPicPr>
          <p:cNvPr id="247" name="Google Shape;247;g1aad00ca1a0_0_430"/>
          <p:cNvPicPr preferRelativeResize="0"/>
          <p:nvPr/>
        </p:nvPicPr>
        <p:blipFill>
          <a:blip r:embed="rId3">
            <a:alphaModFix/>
          </a:blip>
          <a:stretch>
            <a:fillRect/>
          </a:stretch>
        </p:blipFill>
        <p:spPr>
          <a:xfrm>
            <a:off x="838200" y="2062075"/>
            <a:ext cx="10009523" cy="4563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g1aad00ca1a0_0_4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Inclusion of inscope and outof scope vulnerabilities:</a:t>
            </a:r>
            <a:endParaRPr/>
          </a:p>
        </p:txBody>
      </p:sp>
      <p:pic>
        <p:nvPicPr>
          <p:cNvPr id="253" name="Google Shape;253;g1aad00ca1a0_0_435"/>
          <p:cNvPicPr preferRelativeResize="0"/>
          <p:nvPr/>
        </p:nvPicPr>
        <p:blipFill>
          <a:blip r:embed="rId3">
            <a:alphaModFix/>
          </a:blip>
          <a:stretch>
            <a:fillRect/>
          </a:stretch>
        </p:blipFill>
        <p:spPr>
          <a:xfrm>
            <a:off x="1144100" y="1825625"/>
            <a:ext cx="9435151" cy="48896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1aad00ca1a0_0_33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Using XSS attack on vidaxl.com</a:t>
            </a:r>
            <a:endParaRPr/>
          </a:p>
        </p:txBody>
      </p:sp>
      <p:sp>
        <p:nvSpPr>
          <p:cNvPr id="259" name="Google Shape;259;g1aad00ca1a0_0_335"/>
          <p:cNvSpPr txBox="1">
            <a:spLocks noGrp="1"/>
          </p:cNvSpPr>
          <p:nvPr>
            <p:ph type="body" idx="1"/>
          </p:nvPr>
        </p:nvSpPr>
        <p:spPr>
          <a:xfrm>
            <a:off x="234325" y="1690825"/>
            <a:ext cx="11119500" cy="44859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Using chatGPT from openai</a:t>
            </a:r>
            <a:endParaRPr/>
          </a:p>
          <a:p>
            <a:pPr marL="0" lvl="0" indent="0" algn="l" rtl="0">
              <a:spcBef>
                <a:spcPts val="1600"/>
              </a:spcBef>
              <a:spcAft>
                <a:spcPts val="1600"/>
              </a:spcAft>
              <a:buNone/>
            </a:pPr>
            <a:r>
              <a:rPr lang="en-US"/>
              <a:t>to get some XSS code :</a:t>
            </a:r>
            <a:endParaRPr/>
          </a:p>
        </p:txBody>
      </p:sp>
      <p:pic>
        <p:nvPicPr>
          <p:cNvPr id="260" name="Google Shape;260;g1aad00ca1a0_0_335"/>
          <p:cNvPicPr preferRelativeResize="0"/>
          <p:nvPr/>
        </p:nvPicPr>
        <p:blipFill>
          <a:blip r:embed="rId3">
            <a:alphaModFix/>
          </a:blip>
          <a:stretch>
            <a:fillRect/>
          </a:stretch>
        </p:blipFill>
        <p:spPr>
          <a:xfrm>
            <a:off x="4717825" y="1758175"/>
            <a:ext cx="6529925" cy="4351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g1aad00ca1a0_0_34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Testing for XSS:</a:t>
            </a:r>
            <a:endParaRPr/>
          </a:p>
        </p:txBody>
      </p:sp>
      <p:pic>
        <p:nvPicPr>
          <p:cNvPr id="266" name="Google Shape;266;g1aad00ca1a0_0_342"/>
          <p:cNvPicPr preferRelativeResize="0"/>
          <p:nvPr/>
        </p:nvPicPr>
        <p:blipFill rotWithShape="1">
          <a:blip r:embed="rId3">
            <a:alphaModFix/>
          </a:blip>
          <a:srcRect r="11909" b="14155"/>
          <a:stretch/>
        </p:blipFill>
        <p:spPr>
          <a:xfrm>
            <a:off x="1702800" y="1356975"/>
            <a:ext cx="8435800" cy="45481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g1aad00ca1a0_0_34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Testing for HTML Injection 	</a:t>
            </a:r>
            <a:endParaRPr/>
          </a:p>
        </p:txBody>
      </p:sp>
      <p:pic>
        <p:nvPicPr>
          <p:cNvPr id="272" name="Google Shape;272;g1aad00ca1a0_0_349"/>
          <p:cNvPicPr preferRelativeResize="0"/>
          <p:nvPr/>
        </p:nvPicPr>
        <p:blipFill>
          <a:blip r:embed="rId3">
            <a:alphaModFix/>
          </a:blip>
          <a:stretch>
            <a:fillRect/>
          </a:stretch>
        </p:blipFill>
        <p:spPr>
          <a:xfrm>
            <a:off x="2905675" y="1825625"/>
            <a:ext cx="7326650" cy="479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g1aad00ca1a0_0_356"/>
          <p:cNvSpPr txBox="1">
            <a:spLocks noGrp="1"/>
          </p:cNvSpPr>
          <p:nvPr>
            <p:ph type="title"/>
          </p:nvPr>
        </p:nvSpPr>
        <p:spPr>
          <a:xfrm>
            <a:off x="838200" y="86900"/>
            <a:ext cx="10515600" cy="1325700"/>
          </a:xfrm>
          <a:prstGeom prst="rect">
            <a:avLst/>
          </a:prstGeom>
        </p:spPr>
        <p:txBody>
          <a:bodyPr spcFirstLastPara="1" wrap="square" lIns="91425" tIns="45700" rIns="91425" bIns="45700" anchor="ctr" anchorCtr="0">
            <a:normAutofit/>
          </a:bodyPr>
          <a:lstStyle/>
          <a:p>
            <a:pPr marL="457200" lvl="0" indent="0" algn="l" rtl="0">
              <a:lnSpc>
                <a:spcPct val="115000"/>
              </a:lnSpc>
              <a:spcBef>
                <a:spcPts val="0"/>
              </a:spcBef>
              <a:spcAft>
                <a:spcPts val="0"/>
              </a:spcAft>
              <a:buNone/>
            </a:pPr>
            <a:r>
              <a:rPr lang="en-US" sz="2000" b="1">
                <a:latin typeface="Arial"/>
                <a:ea typeface="Arial"/>
                <a:cs typeface="Arial"/>
                <a:sym typeface="Arial"/>
              </a:rPr>
              <a:t>Everytime a script is about to run, it doesn’t let it happen.</a:t>
            </a:r>
            <a:endParaRPr b="1"/>
          </a:p>
        </p:txBody>
      </p:sp>
      <p:pic>
        <p:nvPicPr>
          <p:cNvPr id="278" name="Google Shape;278;g1aad00ca1a0_0_356"/>
          <p:cNvPicPr preferRelativeResize="0"/>
          <p:nvPr/>
        </p:nvPicPr>
        <p:blipFill>
          <a:blip r:embed="rId3">
            <a:alphaModFix/>
          </a:blip>
          <a:stretch>
            <a:fillRect/>
          </a:stretch>
        </p:blipFill>
        <p:spPr>
          <a:xfrm>
            <a:off x="1484075" y="1690825"/>
            <a:ext cx="8701375" cy="50890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1aad00ca1a0_0_36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457200" lvl="0" indent="0" algn="l" rtl="0">
              <a:lnSpc>
                <a:spcPct val="115000"/>
              </a:lnSpc>
              <a:spcBef>
                <a:spcPts val="0"/>
              </a:spcBef>
              <a:spcAft>
                <a:spcPts val="0"/>
              </a:spcAft>
              <a:buClr>
                <a:schemeClr val="dk1"/>
              </a:buClr>
              <a:buSzPts val="1100"/>
              <a:buFont typeface="Arial"/>
              <a:buNone/>
            </a:pPr>
            <a:r>
              <a:rPr lang="en-US" sz="1900">
                <a:latin typeface="Arial"/>
                <a:ea typeface="Arial"/>
                <a:cs typeface="Arial"/>
                <a:sym typeface="Arial"/>
              </a:rPr>
              <a:t>HTML injection possibility ( name comes in italics ):</a:t>
            </a:r>
            <a:endParaRPr sz="1900">
              <a:latin typeface="Arial"/>
              <a:ea typeface="Arial"/>
              <a:cs typeface="Arial"/>
              <a:sym typeface="Arial"/>
            </a:endParaRPr>
          </a:p>
          <a:p>
            <a:pPr marL="0" lvl="0" indent="0" algn="l" rtl="0">
              <a:spcBef>
                <a:spcPts val="0"/>
              </a:spcBef>
              <a:spcAft>
                <a:spcPts val="0"/>
              </a:spcAft>
              <a:buNone/>
            </a:pPr>
            <a:endParaRPr/>
          </a:p>
        </p:txBody>
      </p:sp>
      <p:pic>
        <p:nvPicPr>
          <p:cNvPr id="284" name="Google Shape;284;g1aad00ca1a0_0_363"/>
          <p:cNvPicPr preferRelativeResize="0"/>
          <p:nvPr/>
        </p:nvPicPr>
        <p:blipFill>
          <a:blip r:embed="rId3">
            <a:alphaModFix/>
          </a:blip>
          <a:stretch>
            <a:fillRect/>
          </a:stretch>
        </p:blipFill>
        <p:spPr>
          <a:xfrm>
            <a:off x="838200" y="1156025"/>
            <a:ext cx="10112725" cy="5467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g1aad00ca1a0_0_37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45720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HTML injection possibility ( name comes in italics ):</a:t>
            </a:r>
            <a:endParaRPr sz="2000">
              <a:latin typeface="Arial"/>
              <a:ea typeface="Arial"/>
              <a:cs typeface="Arial"/>
              <a:sym typeface="Arial"/>
            </a:endParaRPr>
          </a:p>
          <a:p>
            <a:pPr marL="0" lvl="0" indent="0" algn="l" rtl="0">
              <a:spcBef>
                <a:spcPts val="0"/>
              </a:spcBef>
              <a:spcAft>
                <a:spcPts val="0"/>
              </a:spcAft>
              <a:buNone/>
            </a:pPr>
            <a:endParaRPr/>
          </a:p>
        </p:txBody>
      </p:sp>
      <p:sp>
        <p:nvSpPr>
          <p:cNvPr id="290" name="Google Shape;290;g1aad00ca1a0_0_37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0" algn="l" rtl="0">
              <a:lnSpc>
                <a:spcPct val="115000"/>
              </a:lnSpc>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1600"/>
              </a:spcBef>
              <a:spcAft>
                <a:spcPts val="1600"/>
              </a:spcAft>
              <a:buNone/>
            </a:pPr>
            <a:endParaRPr/>
          </a:p>
        </p:txBody>
      </p:sp>
      <p:pic>
        <p:nvPicPr>
          <p:cNvPr id="291" name="Google Shape;291;g1aad00ca1a0_0_370"/>
          <p:cNvPicPr preferRelativeResize="0"/>
          <p:nvPr/>
        </p:nvPicPr>
        <p:blipFill>
          <a:blip r:embed="rId3">
            <a:alphaModFix/>
          </a:blip>
          <a:stretch>
            <a:fillRect/>
          </a:stretch>
        </p:blipFill>
        <p:spPr>
          <a:xfrm>
            <a:off x="2245750" y="1202875"/>
            <a:ext cx="6953250" cy="5165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g1aad00ca1a0_0_377"/>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45720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CSRF:</a:t>
            </a:r>
            <a:endParaRPr sz="20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endParaRPr sz="2000">
              <a:latin typeface="Arial"/>
              <a:ea typeface="Arial"/>
              <a:cs typeface="Arial"/>
              <a:sym typeface="Arial"/>
            </a:endParaRPr>
          </a:p>
          <a:p>
            <a:pPr marL="457200" lvl="0" indent="0" algn="l" rtl="0">
              <a:lnSpc>
                <a:spcPct val="115000"/>
              </a:lnSpc>
              <a:spcBef>
                <a:spcPts val="0"/>
              </a:spcBef>
              <a:spcAft>
                <a:spcPts val="0"/>
              </a:spcAft>
              <a:buClr>
                <a:schemeClr val="dk1"/>
              </a:buClr>
              <a:buSzPts val="1100"/>
              <a:buFont typeface="Arial"/>
              <a:buNone/>
            </a:pPr>
            <a:r>
              <a:rPr lang="en-US" sz="2000">
                <a:latin typeface="Arial"/>
                <a:ea typeface="Arial"/>
                <a:cs typeface="Arial"/>
                <a:sym typeface="Arial"/>
              </a:rPr>
              <a:t>Intercepting the request and changing the necessary values:</a:t>
            </a:r>
            <a:endParaRPr sz="2000">
              <a:latin typeface="Arial"/>
              <a:ea typeface="Arial"/>
              <a:cs typeface="Arial"/>
              <a:sym typeface="Arial"/>
            </a:endParaRPr>
          </a:p>
          <a:p>
            <a:pPr marL="0" lvl="0" indent="0" algn="l" rtl="0">
              <a:spcBef>
                <a:spcPts val="0"/>
              </a:spcBef>
              <a:spcAft>
                <a:spcPts val="0"/>
              </a:spcAft>
              <a:buNone/>
            </a:pPr>
            <a:endParaRPr sz="5300"/>
          </a:p>
        </p:txBody>
      </p:sp>
      <p:sp>
        <p:nvSpPr>
          <p:cNvPr id="297" name="Google Shape;297;g1aad00ca1a0_0_377"/>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298" name="Google Shape;298;g1aad00ca1a0_0_377"/>
          <p:cNvPicPr preferRelativeResize="0"/>
          <p:nvPr/>
        </p:nvPicPr>
        <p:blipFill>
          <a:blip r:embed="rId3">
            <a:alphaModFix/>
          </a:blip>
          <a:stretch>
            <a:fillRect/>
          </a:stretch>
        </p:blipFill>
        <p:spPr>
          <a:xfrm>
            <a:off x="838200" y="1825625"/>
            <a:ext cx="10515600" cy="43512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1aad00ca1a0_0_384"/>
          <p:cNvSpPr txBox="1">
            <a:spLocks noGrp="1"/>
          </p:cNvSpPr>
          <p:nvPr>
            <p:ph type="title"/>
          </p:nvPr>
        </p:nvSpPr>
        <p:spPr>
          <a:xfrm>
            <a:off x="978775" y="568200"/>
            <a:ext cx="10515600" cy="1325700"/>
          </a:xfrm>
          <a:prstGeom prst="rect">
            <a:avLst/>
          </a:prstGeom>
        </p:spPr>
        <p:txBody>
          <a:bodyPr spcFirstLastPara="1" wrap="square" lIns="91425" tIns="45700" rIns="91425" bIns="45700" anchor="ctr" anchorCtr="0">
            <a:noAutofit/>
          </a:bodyPr>
          <a:lstStyle/>
          <a:p>
            <a:pPr marL="457200" lvl="0" indent="0" algn="l" rtl="0">
              <a:lnSpc>
                <a:spcPct val="115000"/>
              </a:lnSpc>
              <a:spcBef>
                <a:spcPts val="0"/>
              </a:spcBef>
              <a:spcAft>
                <a:spcPts val="0"/>
              </a:spcAft>
              <a:buClr>
                <a:schemeClr val="dk1"/>
              </a:buClr>
              <a:buSzPts val="990"/>
              <a:buFont typeface="Arial"/>
              <a:buNone/>
            </a:pPr>
            <a:r>
              <a:rPr lang="en-US" sz="1690">
                <a:latin typeface="Arial"/>
                <a:ea typeface="Arial"/>
                <a:cs typeface="Arial"/>
                <a:sym typeface="Arial"/>
              </a:rPr>
              <a:t>Sent the request to repeater and changed from POST to GET, got 302 response.</a:t>
            </a:r>
            <a:endParaRPr sz="1690">
              <a:latin typeface="Arial"/>
              <a:ea typeface="Arial"/>
              <a:cs typeface="Arial"/>
              <a:sym typeface="Arial"/>
            </a:endParaRPr>
          </a:p>
          <a:p>
            <a:pPr marL="0" lvl="0" indent="0" algn="l" rtl="0">
              <a:lnSpc>
                <a:spcPct val="115000"/>
              </a:lnSpc>
              <a:spcBef>
                <a:spcPts val="0"/>
              </a:spcBef>
              <a:spcAft>
                <a:spcPts val="0"/>
              </a:spcAft>
              <a:buClr>
                <a:schemeClr val="dk1"/>
              </a:buClr>
              <a:buSzPts val="990"/>
              <a:buFont typeface="Arial"/>
              <a:buNone/>
            </a:pPr>
            <a:r>
              <a:rPr lang="en-US" sz="1690">
                <a:latin typeface="Arial"/>
                <a:ea typeface="Arial"/>
                <a:cs typeface="Arial"/>
                <a:sym typeface="Arial"/>
              </a:rPr>
              <a:t>Tried to use CSRF tokens from another account we created and swapped that token with this, 302 again. </a:t>
            </a:r>
            <a:endParaRPr sz="1690">
              <a:latin typeface="Arial"/>
              <a:ea typeface="Arial"/>
              <a:cs typeface="Arial"/>
              <a:sym typeface="Arial"/>
            </a:endParaRPr>
          </a:p>
          <a:p>
            <a:pPr marL="0" lvl="0" indent="0" algn="l" rtl="0">
              <a:lnSpc>
                <a:spcPct val="115000"/>
              </a:lnSpc>
              <a:spcBef>
                <a:spcPts val="0"/>
              </a:spcBef>
              <a:spcAft>
                <a:spcPts val="0"/>
              </a:spcAft>
              <a:buClr>
                <a:schemeClr val="dk1"/>
              </a:buClr>
              <a:buSzPts val="990"/>
              <a:buFont typeface="Arial"/>
              <a:buNone/>
            </a:pPr>
            <a:endParaRPr sz="1690">
              <a:latin typeface="Arial"/>
              <a:ea typeface="Arial"/>
              <a:cs typeface="Arial"/>
              <a:sym typeface="Arial"/>
            </a:endParaRPr>
          </a:p>
          <a:p>
            <a:pPr marL="0" lvl="0" indent="0" algn="l" rtl="0">
              <a:spcBef>
                <a:spcPts val="0"/>
              </a:spcBef>
              <a:spcAft>
                <a:spcPts val="0"/>
              </a:spcAft>
              <a:buSzPts val="990"/>
              <a:buNone/>
            </a:pPr>
            <a:endParaRPr sz="3959"/>
          </a:p>
        </p:txBody>
      </p:sp>
      <p:sp>
        <p:nvSpPr>
          <p:cNvPr id="304" name="Google Shape;304;g1aad00ca1a0_0_38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305" name="Google Shape;305;g1aad00ca1a0_0_384"/>
          <p:cNvPicPr preferRelativeResize="0"/>
          <p:nvPr/>
        </p:nvPicPr>
        <p:blipFill>
          <a:blip r:embed="rId3">
            <a:alphaModFix/>
          </a:blip>
          <a:stretch>
            <a:fillRect/>
          </a:stretch>
        </p:blipFill>
        <p:spPr>
          <a:xfrm>
            <a:off x="609250" y="1321050"/>
            <a:ext cx="11494375" cy="5360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How to get started on bug bounty </a:t>
            </a:r>
            <a:endParaRPr/>
          </a:p>
        </p:txBody>
      </p:sp>
      <p:sp>
        <p:nvSpPr>
          <p:cNvPr id="86" name="Google Shape;8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US"/>
              <a:t>Choose a bug bounty program platform </a:t>
            </a:r>
            <a:endParaRPr/>
          </a:p>
          <a:p>
            <a:pPr marL="228600" lvl="0" indent="-228600" algn="l" rtl="0">
              <a:lnSpc>
                <a:spcPct val="90000"/>
              </a:lnSpc>
              <a:spcBef>
                <a:spcPts val="1000"/>
              </a:spcBef>
              <a:spcAft>
                <a:spcPts val="0"/>
              </a:spcAft>
              <a:buClr>
                <a:schemeClr val="dk1"/>
              </a:buClr>
              <a:buSzPts val="2800"/>
              <a:buChar char="●"/>
            </a:pPr>
            <a:r>
              <a:rPr lang="en-US"/>
              <a:t>Choose the website that you want to attack :</a:t>
            </a:r>
            <a:endParaRPr/>
          </a:p>
          <a:p>
            <a:pPr marL="228600" lvl="0" indent="-228600" algn="l" rtl="0">
              <a:lnSpc>
                <a:spcPct val="90000"/>
              </a:lnSpc>
              <a:spcBef>
                <a:spcPts val="1000"/>
              </a:spcBef>
              <a:spcAft>
                <a:spcPts val="0"/>
              </a:spcAft>
              <a:buClr>
                <a:schemeClr val="dk1"/>
              </a:buClr>
              <a:buSzPts val="2800"/>
              <a:buChar char="●"/>
            </a:pPr>
            <a:r>
              <a:rPr lang="en-US" b="1" u="sng">
                <a:solidFill>
                  <a:schemeClr val="hlink"/>
                </a:solidFill>
                <a:hlinkClick r:id="rId3"/>
              </a:rPr>
              <a:t>https://vidaxl.com</a:t>
            </a:r>
            <a:r>
              <a:rPr lang="en-US" u="sng">
                <a:solidFill>
                  <a:schemeClr val="hlink"/>
                </a:solidFill>
                <a:hlinkClick r:id="rId3"/>
              </a:rPr>
              <a:t>/</a:t>
            </a:r>
            <a:r>
              <a:rPr lang="en-US"/>
              <a:t> , </a:t>
            </a:r>
            <a:r>
              <a:rPr lang="en-US" b="1">
                <a:solidFill>
                  <a:schemeClr val="accent5"/>
                </a:solidFill>
              </a:rPr>
              <a:t>https://royalfloraholland.com/</a:t>
            </a:r>
            <a:endParaRPr b="1">
              <a:solidFill>
                <a:schemeClr val="accent5"/>
              </a:solidFill>
            </a:endParaRPr>
          </a:p>
          <a:p>
            <a:pPr marL="228600" lvl="0" indent="-228600" algn="l" rtl="0">
              <a:lnSpc>
                <a:spcPct val="90000"/>
              </a:lnSpc>
              <a:spcBef>
                <a:spcPts val="1000"/>
              </a:spcBef>
              <a:spcAft>
                <a:spcPts val="0"/>
              </a:spcAft>
              <a:buClr>
                <a:schemeClr val="dk1"/>
              </a:buClr>
              <a:buSzPts val="2800"/>
              <a:buChar char="●"/>
            </a:pPr>
            <a:r>
              <a:rPr lang="en-US"/>
              <a:t>Try to gather as much information as possible on that website (Reconnaissance )</a:t>
            </a:r>
            <a:endParaRPr/>
          </a:p>
          <a:p>
            <a:pPr marL="228600" lvl="0" indent="-228600" algn="l" rtl="0">
              <a:lnSpc>
                <a:spcPct val="90000"/>
              </a:lnSpc>
              <a:spcBef>
                <a:spcPts val="1000"/>
              </a:spcBef>
              <a:spcAft>
                <a:spcPts val="0"/>
              </a:spcAft>
              <a:buClr>
                <a:schemeClr val="dk1"/>
              </a:buClr>
              <a:buSzPts val="2800"/>
              <a:buChar char="●"/>
            </a:pPr>
            <a:r>
              <a:rPr lang="en-US"/>
              <a:t>Try to perform basic scans on the website first so as to get an idea on the ports, language and the OS that is being used.</a:t>
            </a:r>
            <a:endParaRPr/>
          </a:p>
          <a:p>
            <a:pPr marL="228600" lvl="0" indent="-228600" algn="l" rtl="0">
              <a:lnSpc>
                <a:spcPct val="90000"/>
              </a:lnSpc>
              <a:spcBef>
                <a:spcPts val="1000"/>
              </a:spcBef>
              <a:spcAft>
                <a:spcPts val="0"/>
              </a:spcAft>
              <a:buClr>
                <a:schemeClr val="dk1"/>
              </a:buClr>
              <a:buSzPts val="2800"/>
              <a:buChar char="●"/>
            </a:pPr>
            <a:r>
              <a:rPr lang="en-US"/>
              <a:t>Try to perform scans using automations tools to see if you can find something </a:t>
            </a:r>
            <a:endParaRPr/>
          </a:p>
          <a:p>
            <a:pPr marL="228600" lvl="0" indent="-50800" algn="l" rtl="0">
              <a:lnSpc>
                <a:spcPct val="90000"/>
              </a:lnSpc>
              <a:spcBef>
                <a:spcPts val="1000"/>
              </a:spcBef>
              <a:spcAft>
                <a:spcPts val="1600"/>
              </a:spcAft>
              <a:buClr>
                <a:schemeClr val="dk1"/>
              </a:buClr>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1aad00ca1a0_0_39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lnSpc>
                <a:spcPct val="115000"/>
              </a:lnSpc>
              <a:spcBef>
                <a:spcPts val="0"/>
              </a:spcBef>
              <a:spcAft>
                <a:spcPts val="0"/>
              </a:spcAft>
              <a:buClr>
                <a:schemeClr val="dk1"/>
              </a:buClr>
              <a:buSzPts val="1100"/>
              <a:buFont typeface="Arial"/>
              <a:buNone/>
            </a:pPr>
            <a:r>
              <a:rPr lang="en-US" sz="1900">
                <a:latin typeface="Arial"/>
                <a:ea typeface="Arial"/>
                <a:cs typeface="Arial"/>
                <a:sym typeface="Arial"/>
              </a:rPr>
              <a:t>Checked if we can find any ID’s associated with this account to modify and check for any IDOR vulnerabilities, couldn’t find any. </a:t>
            </a:r>
            <a:endParaRPr sz="1900">
              <a:latin typeface="Arial"/>
              <a:ea typeface="Arial"/>
              <a:cs typeface="Arial"/>
              <a:sym typeface="Arial"/>
            </a:endParaRPr>
          </a:p>
          <a:p>
            <a:pPr marL="0" lvl="0" indent="0" algn="l" rtl="0">
              <a:spcBef>
                <a:spcPts val="0"/>
              </a:spcBef>
              <a:spcAft>
                <a:spcPts val="0"/>
              </a:spcAft>
              <a:buNone/>
            </a:pPr>
            <a:endParaRPr/>
          </a:p>
        </p:txBody>
      </p:sp>
      <p:pic>
        <p:nvPicPr>
          <p:cNvPr id="311" name="Google Shape;311;g1aad00ca1a0_0_391"/>
          <p:cNvPicPr preferRelativeResize="0"/>
          <p:nvPr/>
        </p:nvPicPr>
        <p:blipFill>
          <a:blip r:embed="rId3">
            <a:alphaModFix/>
          </a:blip>
          <a:stretch>
            <a:fillRect/>
          </a:stretch>
        </p:blipFill>
        <p:spPr>
          <a:xfrm>
            <a:off x="1109150" y="1216238"/>
            <a:ext cx="9529327" cy="61636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g1aad00ca1a0_0_410"/>
          <p:cNvSpPr txBox="1">
            <a:spLocks noGrp="1"/>
          </p:cNvSpPr>
          <p:nvPr>
            <p:ph type="title"/>
          </p:nvPr>
        </p:nvSpPr>
        <p:spPr>
          <a:xfrm>
            <a:off x="775700" y="242722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sz="5300" b="1"/>
              <a:t>Our Finding</a:t>
            </a:r>
            <a:endParaRPr sz="53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1aad00ca1a0_0_398"/>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228600" lvl="0" indent="-228600" algn="l" rtl="0">
              <a:spcBef>
                <a:spcPts val="0"/>
              </a:spcBef>
              <a:spcAft>
                <a:spcPts val="0"/>
              </a:spcAft>
              <a:buClr>
                <a:srgbClr val="1D7BD7"/>
              </a:buClr>
              <a:buSzPts val="2800"/>
              <a:buFont typeface="Arial"/>
              <a:buChar char="•"/>
            </a:pPr>
            <a:r>
              <a:rPr lang="en-US" sz="2800" b="1" u="sng">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A07:2021-Identification and Authentication Failure</a:t>
            </a:r>
            <a:endParaRPr/>
          </a:p>
        </p:txBody>
      </p:sp>
      <p:sp>
        <p:nvSpPr>
          <p:cNvPr id="322" name="Google Shape;322;g1aad00ca1a0_0_398"/>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US"/>
              <a:t>Finally we have found that the website is failing to implement the strong password policy.</a:t>
            </a:r>
            <a:endParaRPr/>
          </a:p>
          <a:p>
            <a:pPr marL="0" lvl="0" indent="0" algn="l" rtl="0">
              <a:spcBef>
                <a:spcPts val="1600"/>
              </a:spcBef>
              <a:spcAft>
                <a:spcPts val="0"/>
              </a:spcAft>
              <a:buNone/>
            </a:pPr>
            <a:r>
              <a:rPr lang="en-US"/>
              <a:t>This comes under direct OWASP top 10 vulnerability list.</a:t>
            </a: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r>
              <a:rPr lang="en-US" u="sng">
                <a:solidFill>
                  <a:schemeClr val="hlink"/>
                </a:solidFill>
                <a:hlinkClick r:id="rId3"/>
              </a:rPr>
              <a:t>https://owasp.org/Top10/A07_2021-Identification_and_Authentication_Failures/</a:t>
            </a:r>
            <a:endParaRPr/>
          </a:p>
          <a:p>
            <a:pPr marL="0" lvl="0" indent="0" algn="l" rtl="0">
              <a:spcBef>
                <a:spcPts val="1600"/>
              </a:spcBef>
              <a:spcAft>
                <a:spcPts val="160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pic>
        <p:nvPicPr>
          <p:cNvPr id="327" name="Google Shape;327;g1aad00ca1a0_0_403"/>
          <p:cNvPicPr preferRelativeResize="0"/>
          <p:nvPr/>
        </p:nvPicPr>
        <p:blipFill>
          <a:blip r:embed="rId3">
            <a:alphaModFix/>
          </a:blip>
          <a:stretch>
            <a:fillRect/>
          </a:stretch>
        </p:blipFill>
        <p:spPr>
          <a:xfrm>
            <a:off x="0" y="510150"/>
            <a:ext cx="12192001" cy="5181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pic>
        <p:nvPicPr>
          <p:cNvPr id="332" name="Google Shape;332;g1aad00ca1a0_0_416"/>
          <p:cNvPicPr preferRelativeResize="0"/>
          <p:nvPr/>
        </p:nvPicPr>
        <p:blipFill>
          <a:blip r:embed="rId3">
            <a:alphaModFix/>
          </a:blip>
          <a:stretch>
            <a:fillRect/>
          </a:stretch>
        </p:blipFill>
        <p:spPr>
          <a:xfrm>
            <a:off x="152400" y="717713"/>
            <a:ext cx="11887200" cy="542257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1aad00ca1a0_0_469"/>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BurpSuite </a:t>
            </a:r>
            <a:r>
              <a:rPr lang="en-US"/>
              <a:t>: Intercepted the b2b.vidaxl.com login page </a:t>
            </a:r>
            <a:endParaRPr/>
          </a:p>
        </p:txBody>
      </p:sp>
      <p:pic>
        <p:nvPicPr>
          <p:cNvPr id="338" name="Google Shape;338;g1aad00ca1a0_0_469"/>
          <p:cNvPicPr preferRelativeResize="0"/>
          <p:nvPr/>
        </p:nvPicPr>
        <p:blipFill>
          <a:blip r:embed="rId3">
            <a:alphaModFix/>
          </a:blip>
          <a:stretch>
            <a:fillRect/>
          </a:stretch>
        </p:blipFill>
        <p:spPr>
          <a:xfrm>
            <a:off x="838200" y="1825625"/>
            <a:ext cx="9411299" cy="3999424"/>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1aad00ca1a0_0_474"/>
          <p:cNvSpPr txBox="1">
            <a:spLocks noGrp="1"/>
          </p:cNvSpPr>
          <p:nvPr>
            <p:ph type="title"/>
          </p:nvPr>
        </p:nvSpPr>
        <p:spPr>
          <a:xfrm>
            <a:off x="838200" y="349500"/>
            <a:ext cx="10515600" cy="13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Burpsuite</a:t>
            </a:r>
            <a:r>
              <a:rPr lang="en-US"/>
              <a:t>:Using Repeater and tampering the session id by using the old session id to check if it allows us to login:</a:t>
            </a:r>
            <a:endParaRPr/>
          </a:p>
        </p:txBody>
      </p:sp>
      <p:pic>
        <p:nvPicPr>
          <p:cNvPr id="344" name="Google Shape;344;g1aad00ca1a0_0_474"/>
          <p:cNvPicPr preferRelativeResize="0"/>
          <p:nvPr/>
        </p:nvPicPr>
        <p:blipFill>
          <a:blip r:embed="rId3">
            <a:alphaModFix/>
          </a:blip>
          <a:stretch>
            <a:fillRect/>
          </a:stretch>
        </p:blipFill>
        <p:spPr>
          <a:xfrm>
            <a:off x="838200" y="2062075"/>
            <a:ext cx="10009523" cy="45632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g1aad00ca1a0_0_458"/>
          <p:cNvSpPr txBox="1">
            <a:spLocks noGrp="1"/>
          </p:cNvSpPr>
          <p:nvPr>
            <p:ph type="title"/>
          </p:nvPr>
        </p:nvSpPr>
        <p:spPr>
          <a:xfrm>
            <a:off x="838200" y="365125"/>
            <a:ext cx="10515600" cy="13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BurpSuite </a:t>
            </a:r>
            <a:r>
              <a:rPr lang="en-US"/>
              <a:t>: Intercepted the b2b.vidaxl.com login page </a:t>
            </a:r>
            <a:endParaRPr/>
          </a:p>
        </p:txBody>
      </p:sp>
      <p:pic>
        <p:nvPicPr>
          <p:cNvPr id="350" name="Google Shape;350;g1aad00ca1a0_0_458"/>
          <p:cNvPicPr preferRelativeResize="0"/>
          <p:nvPr/>
        </p:nvPicPr>
        <p:blipFill>
          <a:blip r:embed="rId3">
            <a:alphaModFix/>
          </a:blip>
          <a:stretch>
            <a:fillRect/>
          </a:stretch>
        </p:blipFill>
        <p:spPr>
          <a:xfrm>
            <a:off x="838200" y="1825625"/>
            <a:ext cx="9411299" cy="399942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g1aad00ca1a0_0_463"/>
          <p:cNvSpPr txBox="1">
            <a:spLocks noGrp="1"/>
          </p:cNvSpPr>
          <p:nvPr>
            <p:ph type="title"/>
          </p:nvPr>
        </p:nvSpPr>
        <p:spPr>
          <a:xfrm>
            <a:off x="838200" y="349500"/>
            <a:ext cx="10515600" cy="1325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b="1">
                <a:solidFill>
                  <a:srgbClr val="FF0000"/>
                </a:solidFill>
              </a:rPr>
              <a:t>Burpsuite</a:t>
            </a:r>
            <a:r>
              <a:rPr lang="en-US"/>
              <a:t>:Using Repeater and tampering the session id by using the old session id to check if it allows us to login:</a:t>
            </a:r>
            <a:endParaRPr/>
          </a:p>
        </p:txBody>
      </p:sp>
      <p:pic>
        <p:nvPicPr>
          <p:cNvPr id="356" name="Google Shape;356;g1aad00ca1a0_0_463"/>
          <p:cNvPicPr preferRelativeResize="0"/>
          <p:nvPr/>
        </p:nvPicPr>
        <p:blipFill>
          <a:blip r:embed="rId3">
            <a:alphaModFix/>
          </a:blip>
          <a:stretch>
            <a:fillRect/>
          </a:stretch>
        </p:blipFill>
        <p:spPr>
          <a:xfrm>
            <a:off x="838200" y="2062075"/>
            <a:ext cx="10009523" cy="45632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g1aad00ca1a0_0_441"/>
          <p:cNvSpPr txBox="1">
            <a:spLocks noGrp="1"/>
          </p:cNvSpPr>
          <p:nvPr>
            <p:ph type="title"/>
          </p:nvPr>
        </p:nvSpPr>
        <p:spPr>
          <a:xfrm>
            <a:off x="838200" y="-7227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Vulnerability Report </a:t>
            </a:r>
            <a:endParaRPr/>
          </a:p>
        </p:txBody>
      </p:sp>
      <p:sp>
        <p:nvSpPr>
          <p:cNvPr id="362" name="Google Shape;362;g1aad00ca1a0_0_441"/>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1600"/>
              </a:spcAft>
              <a:buNone/>
            </a:pPr>
            <a:endParaRPr/>
          </a:p>
        </p:txBody>
      </p:sp>
      <p:pic>
        <p:nvPicPr>
          <p:cNvPr id="363" name="Google Shape;363;g1aad00ca1a0_0_441"/>
          <p:cNvPicPr preferRelativeResize="0"/>
          <p:nvPr/>
        </p:nvPicPr>
        <p:blipFill>
          <a:blip r:embed="rId3">
            <a:alphaModFix/>
          </a:blip>
          <a:stretch>
            <a:fillRect/>
          </a:stretch>
        </p:blipFill>
        <p:spPr>
          <a:xfrm>
            <a:off x="151575" y="906075"/>
            <a:ext cx="11888848" cy="59519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OWASP TOP 10 </a:t>
            </a:r>
            <a:endParaRPr/>
          </a:p>
        </p:txBody>
      </p:sp>
      <p:sp>
        <p:nvSpPr>
          <p:cNvPr id="92" name="Google Shape;92;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D7BD7"/>
              </a:buClr>
              <a:buSzPts val="2800"/>
              <a:buChar char="●"/>
            </a:pPr>
            <a:r>
              <a:rPr lang="en-US" b="1" i="0" u="sng" strike="noStrike">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A01:2021-Broken Access Control</a:t>
            </a:r>
            <a:r>
              <a:rPr lang="en-US" b="0" i="0">
                <a:solidFill>
                  <a:srgbClr val="000000"/>
                </a:solidFill>
                <a:latin typeface="Roboto"/>
                <a:ea typeface="Roboto"/>
                <a:cs typeface="Roboto"/>
                <a:sym typeface="Roboto"/>
              </a:rPr>
              <a:t> -Allows any user to edit or view sensitive data without authenticating the </a:t>
            </a:r>
            <a:r>
              <a:rPr lang="en-US">
                <a:solidFill>
                  <a:srgbClr val="000000"/>
                </a:solidFill>
                <a:latin typeface="Roboto"/>
                <a:ea typeface="Roboto"/>
                <a:cs typeface="Roboto"/>
                <a:sym typeface="Roboto"/>
              </a:rPr>
              <a:t>person's</a:t>
            </a:r>
            <a:r>
              <a:rPr lang="en-US" b="0" i="0">
                <a:solidFill>
                  <a:srgbClr val="000000"/>
                </a:solidFill>
                <a:latin typeface="Roboto"/>
                <a:ea typeface="Roboto"/>
                <a:cs typeface="Roboto"/>
                <a:sym typeface="Roboto"/>
              </a:rPr>
              <a:t> identity first </a:t>
            </a:r>
            <a:endParaRPr/>
          </a:p>
          <a:p>
            <a:pPr marL="228600" lvl="0" indent="-228600" algn="l" rtl="0">
              <a:lnSpc>
                <a:spcPct val="90000"/>
              </a:lnSpc>
              <a:spcBef>
                <a:spcPts val="1000"/>
              </a:spcBef>
              <a:spcAft>
                <a:spcPts val="0"/>
              </a:spcAft>
              <a:buClr>
                <a:srgbClr val="000000"/>
              </a:buClr>
              <a:buSzPts val="2800"/>
              <a:buChar char="●"/>
            </a:pPr>
            <a:r>
              <a:rPr lang="en-US">
                <a:solidFill>
                  <a:srgbClr val="000000"/>
                </a:solidFill>
                <a:latin typeface="Roboto"/>
                <a:ea typeface="Roboto"/>
                <a:cs typeface="Roboto"/>
                <a:sym typeface="Roboto"/>
              </a:rPr>
              <a:t>Sql injection used in coordination to gain initial access. </a:t>
            </a:r>
            <a:endParaRPr/>
          </a:p>
          <a:p>
            <a:pPr marL="228600" lvl="0" indent="-228600" algn="l" rtl="0">
              <a:lnSpc>
                <a:spcPct val="90000"/>
              </a:lnSpc>
              <a:spcBef>
                <a:spcPts val="1000"/>
              </a:spcBef>
              <a:spcAft>
                <a:spcPts val="0"/>
              </a:spcAft>
              <a:buClr>
                <a:srgbClr val="000000"/>
              </a:buClr>
              <a:buSzPts val="2800"/>
              <a:buChar char="●"/>
            </a:pPr>
            <a:r>
              <a:rPr lang="en-US" b="0" i="0">
                <a:solidFill>
                  <a:srgbClr val="000000"/>
                </a:solidFill>
                <a:latin typeface="Roboto"/>
                <a:ea typeface="Roboto"/>
                <a:cs typeface="Roboto"/>
                <a:sym typeface="Roboto"/>
              </a:rPr>
              <a:t>XSS are some of the examples of broken access</a:t>
            </a:r>
            <a:endParaRPr/>
          </a:p>
          <a:p>
            <a:pPr marL="228600" lvl="0" indent="-228600" algn="l" rtl="0">
              <a:lnSpc>
                <a:spcPct val="90000"/>
              </a:lnSpc>
              <a:spcBef>
                <a:spcPts val="1000"/>
              </a:spcBef>
              <a:spcAft>
                <a:spcPts val="1600"/>
              </a:spcAft>
              <a:buClr>
                <a:srgbClr val="1D7BD7"/>
              </a:buClr>
              <a:buSzPts val="2800"/>
              <a:buChar char="●"/>
            </a:pPr>
            <a:r>
              <a:rPr lang="en-US" b="1" i="0" u="sng" strike="noStrike">
                <a:solidFill>
                  <a:srgbClr val="1D7BD7"/>
                </a:solidFill>
                <a:latin typeface="Roboto"/>
                <a:ea typeface="Roboto"/>
                <a:cs typeface="Roboto"/>
                <a:sym typeface="Roboto"/>
                <a:hlinkClick r:id="rId4">
                  <a:extLst>
                    <a:ext uri="{A12FA001-AC4F-418D-AE19-62706E023703}">
                      <ahyp:hlinkClr xmlns:ahyp="http://schemas.microsoft.com/office/drawing/2018/hyperlinkcolor" val="tx"/>
                    </a:ext>
                  </a:extLst>
                </a:hlinkClick>
              </a:rPr>
              <a:t>A02:2021-Cryptographic Failures</a:t>
            </a:r>
            <a:r>
              <a:rPr lang="en-US" b="0" i="0">
                <a:solidFill>
                  <a:srgbClr val="000000"/>
                </a:solidFill>
                <a:latin typeface="Roboto"/>
                <a:ea typeface="Roboto"/>
                <a:cs typeface="Roboto"/>
                <a:sym typeface="Roboto"/>
              </a:rPr>
              <a:t> :A cryptographic failure is a critical </a:t>
            </a:r>
            <a:r>
              <a:rPr lang="en-US" b="1" i="0">
                <a:solidFill>
                  <a:srgbClr val="000000"/>
                </a:solidFill>
                <a:latin typeface="Roboto"/>
                <a:ea typeface="Roboto"/>
                <a:cs typeface="Roboto"/>
                <a:sym typeface="Roboto"/>
              </a:rPr>
              <a:t>web application security vulnerability</a:t>
            </a:r>
            <a:r>
              <a:rPr lang="en-US" b="0" i="0">
                <a:solidFill>
                  <a:srgbClr val="000000"/>
                </a:solidFill>
                <a:latin typeface="Roboto"/>
                <a:ea typeface="Roboto"/>
                <a:cs typeface="Roboto"/>
                <a:sym typeface="Roboto"/>
              </a:rPr>
              <a:t> that exposes sensitive application data on a weak or non-existent cryptographic algorithm. Those can be passwords, patient health records, business secrets, credit card information, email addresses, or other personal user information.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1aad00ca1a0_0_49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Additional probable findings:</a:t>
            </a:r>
            <a:endParaRPr/>
          </a:p>
        </p:txBody>
      </p:sp>
      <p:sp>
        <p:nvSpPr>
          <p:cNvPr id="369" name="Google Shape;369;g1aad00ca1a0_0_49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US" sz="1600" b="1">
                <a:solidFill>
                  <a:srgbClr val="000000"/>
                </a:solidFill>
                <a:latin typeface="Arial"/>
                <a:ea typeface="Arial"/>
                <a:cs typeface="Arial"/>
                <a:sym typeface="Arial"/>
              </a:rPr>
              <a:t>Session Not Invalidated After Logout- Medium- Insufficient Authentication/Authorization</a:t>
            </a:r>
            <a:endParaRPr sz="1600" b="1">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Description: The application does not properly invalidate a user's session on the server after the user initiates logout. User sessions remain active on the server, and any requests submitted including the user's session identifier will execute successfully, as though the user had made those requests. </a:t>
            </a:r>
            <a:endParaRPr sz="160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Exploitability Rational: "Leaving the user's session active after the user initiates logout provides the attacker with a larger window in which to steal a victim's session and impersonate that user in the application. The session token can be obtained through various techniques, such as intercepting network traffic (“Man-in-the-Middle” or “MitM”), Cross-Site Scripting (XSS), Cross-Site Tracing (XST), and in the case of URL-based session token transmission, local inspection of browser history.</a:t>
            </a:r>
            <a:endParaRPr sz="160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In addition to prolonging the session identifier's exposure to attack, failing to invalidate the user's session server-side also leaves the user with no way to deny an attacker's access once the victim discovers that their session has been compromised.</a:t>
            </a:r>
            <a:endParaRPr sz="1600">
              <a:solidFill>
                <a:srgbClr val="000000"/>
              </a:solidFill>
              <a:latin typeface="Arial"/>
              <a:ea typeface="Arial"/>
              <a:cs typeface="Arial"/>
              <a:sym typeface="Arial"/>
            </a:endParaRPr>
          </a:p>
          <a:p>
            <a:pPr marL="0" lvl="0" indent="0" algn="l" rtl="0">
              <a:spcBef>
                <a:spcPts val="1200"/>
              </a:spcBef>
              <a:spcAft>
                <a:spcPts val="1600"/>
              </a:spcAft>
              <a:buNone/>
            </a:pPr>
            <a:endParaRPr sz="29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1aad00ca1a0_0_50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Additional probable findings:</a:t>
            </a:r>
            <a:endParaRPr/>
          </a:p>
          <a:p>
            <a:pPr marL="0" lvl="0" indent="0" algn="l" rtl="0">
              <a:spcBef>
                <a:spcPts val="0"/>
              </a:spcBef>
              <a:spcAft>
                <a:spcPts val="0"/>
              </a:spcAft>
              <a:buNone/>
            </a:pPr>
            <a:endParaRPr/>
          </a:p>
        </p:txBody>
      </p:sp>
      <p:sp>
        <p:nvSpPr>
          <p:cNvPr id="375" name="Google Shape;375;g1aad00ca1a0_0_50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457200" lvl="0" indent="0" algn="l" rtl="0">
              <a:lnSpc>
                <a:spcPct val="115000"/>
              </a:lnSpc>
              <a:spcBef>
                <a:spcPts val="1200"/>
              </a:spcBef>
              <a:spcAft>
                <a:spcPts val="0"/>
              </a:spcAft>
              <a:buNone/>
            </a:pPr>
            <a:r>
              <a:rPr lang="en-US" sz="1600">
                <a:solidFill>
                  <a:srgbClr val="000000"/>
                </a:solidFill>
                <a:latin typeface="Times New Roman"/>
                <a:ea typeface="Times New Roman"/>
                <a:cs typeface="Times New Roman"/>
                <a:sym typeface="Times New Roman"/>
              </a:rPr>
              <a:t>•</a:t>
            </a:r>
            <a:r>
              <a:rPr lang="en-US" sz="1200">
                <a:solidFill>
                  <a:srgbClr val="000000"/>
                </a:solidFill>
                <a:latin typeface="Times New Roman"/>
                <a:ea typeface="Times New Roman"/>
                <a:cs typeface="Times New Roman"/>
                <a:sym typeface="Times New Roman"/>
              </a:rPr>
              <a:t>    </a:t>
            </a:r>
            <a:r>
              <a:rPr lang="en-US" sz="1600" b="1">
                <a:solidFill>
                  <a:srgbClr val="000000"/>
                </a:solidFill>
                <a:latin typeface="Arial"/>
                <a:ea typeface="Arial"/>
                <a:cs typeface="Arial"/>
                <a:sym typeface="Arial"/>
              </a:rPr>
              <a:t>Excessive Session Timeout Duration- Medium- Insufficient Authentication/Authorization</a:t>
            </a:r>
            <a:endParaRPr sz="1600" b="1">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Description: The application does not log the user out after a reasonable period of inactivity. Inactivity timeout periods vary depending on the sensitivity of the data and functionality the application contains, but idle sessions longer than 15-30 minutes are typically considered vulnerable.</a:t>
            </a:r>
            <a:endParaRPr sz="160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Exploitability Rational: An attacker's ability to hijack a victim's session increases proportionally with the amount of time an idle user's session remains valid. Once a valid session identifier is obtained, the attacker can impersonate the victim in the application, performing any functionality and accessing any data made available to the victim. Longer session timeouts also prevent server memory from being released, resulting in potential denial of service conditions when an attacker initiates a large number of sessions in a sufficiently short period.</a:t>
            </a:r>
            <a:endParaRPr sz="1600">
              <a:solidFill>
                <a:srgbClr val="000000"/>
              </a:solidFill>
              <a:latin typeface="Arial"/>
              <a:ea typeface="Arial"/>
              <a:cs typeface="Arial"/>
              <a:sym typeface="Arial"/>
            </a:endParaRPr>
          </a:p>
          <a:p>
            <a:pPr marL="457200" lvl="0" indent="0" algn="l" rtl="0">
              <a:lnSpc>
                <a:spcPct val="115000"/>
              </a:lnSpc>
              <a:spcBef>
                <a:spcPts val="1200"/>
              </a:spcBef>
              <a:spcAft>
                <a:spcPts val="0"/>
              </a:spcAft>
              <a:buNone/>
            </a:pPr>
            <a:r>
              <a:rPr lang="en-US" sz="1600">
                <a:solidFill>
                  <a:srgbClr val="000000"/>
                </a:solidFill>
                <a:latin typeface="Arial"/>
                <a:ea typeface="Arial"/>
                <a:cs typeface="Arial"/>
                <a:sym typeface="Arial"/>
              </a:rPr>
              <a:t>Impact Rational: Cookie Hijacking is possible also application integirty can be compromised,Once a valid session identifier is obtained, the attacker can impersonate the victim in the application</a:t>
            </a:r>
            <a:endParaRPr sz="1600">
              <a:solidFill>
                <a:srgbClr val="000000"/>
              </a:solidFill>
              <a:latin typeface="Arial"/>
              <a:ea typeface="Arial"/>
              <a:cs typeface="Arial"/>
              <a:sym typeface="Arial"/>
            </a:endParaRPr>
          </a:p>
          <a:p>
            <a:pPr marL="0" lvl="0" indent="0" algn="l" rtl="0">
              <a:spcBef>
                <a:spcPts val="1200"/>
              </a:spcBef>
              <a:spcAft>
                <a:spcPts val="1600"/>
              </a:spcAft>
              <a:buNone/>
            </a:pPr>
            <a:endParaRPr sz="29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g1804970bc12_4_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References:</a:t>
            </a:r>
            <a:endParaRPr/>
          </a:p>
        </p:txBody>
      </p:sp>
      <p:sp>
        <p:nvSpPr>
          <p:cNvPr id="381" name="Google Shape;381;g1804970bc12_4_5"/>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9250" algn="l" rtl="0">
              <a:spcBef>
                <a:spcPts val="1000"/>
              </a:spcBef>
              <a:spcAft>
                <a:spcPts val="0"/>
              </a:spcAft>
              <a:buSzPts val="1900"/>
              <a:buChar char="●"/>
            </a:pPr>
            <a:r>
              <a:rPr lang="en-US" sz="1800" u="sng">
                <a:solidFill>
                  <a:schemeClr val="hlink"/>
                </a:solidFill>
                <a:hlinkClick r:id="rId3"/>
              </a:rPr>
              <a:t>https://portswigger.net/burp/documentation/desktop/tools</a:t>
            </a:r>
            <a:endParaRPr sz="1800"/>
          </a:p>
          <a:p>
            <a:pPr marL="457200" lvl="0" indent="-349250" algn="l" rtl="0">
              <a:spcBef>
                <a:spcPts val="0"/>
              </a:spcBef>
              <a:spcAft>
                <a:spcPts val="0"/>
              </a:spcAft>
              <a:buSzPts val="1900"/>
              <a:buChar char="●"/>
            </a:pPr>
            <a:r>
              <a:rPr lang="en-US" sz="1800" u="sng">
                <a:solidFill>
                  <a:schemeClr val="hlink"/>
                </a:solidFill>
                <a:hlinkClick r:id="rId4"/>
              </a:rPr>
              <a:t>https://owasp.org/Top10/</a:t>
            </a:r>
            <a:endParaRPr sz="1800"/>
          </a:p>
          <a:p>
            <a:pPr marL="457200" lvl="0" indent="-349250" algn="l" rtl="0">
              <a:spcBef>
                <a:spcPts val="0"/>
              </a:spcBef>
              <a:spcAft>
                <a:spcPts val="0"/>
              </a:spcAft>
              <a:buSzPts val="1900"/>
              <a:buChar char="●"/>
            </a:pPr>
            <a:r>
              <a:rPr lang="en-US" sz="1800" u="sng">
                <a:solidFill>
                  <a:schemeClr val="hlink"/>
                </a:solidFill>
                <a:hlinkClick r:id="rId5"/>
              </a:rPr>
              <a:t>https://docs.tenable.com/tenableio/Content/GettingStarted/Welcome.htm</a:t>
            </a:r>
            <a:endParaRPr sz="1800"/>
          </a:p>
          <a:p>
            <a:pPr marL="457200" lvl="0" indent="-349250" algn="l" rtl="0">
              <a:spcBef>
                <a:spcPts val="0"/>
              </a:spcBef>
              <a:spcAft>
                <a:spcPts val="0"/>
              </a:spcAft>
              <a:buSzPts val="1900"/>
              <a:buChar char="●"/>
            </a:pPr>
            <a:r>
              <a:rPr lang="en-US" sz="1800" u="sng">
                <a:solidFill>
                  <a:schemeClr val="hlink"/>
                </a:solidFill>
                <a:hlinkClick r:id="rId6"/>
              </a:rPr>
              <a:t>https://nvd.nist.gov/vuln-metrics/cvss/v3-calculator</a:t>
            </a:r>
            <a:endParaRPr sz="1800"/>
          </a:p>
          <a:p>
            <a:pPr marL="457200" lvl="0" indent="-349250" algn="l" rtl="0">
              <a:spcBef>
                <a:spcPts val="0"/>
              </a:spcBef>
              <a:spcAft>
                <a:spcPts val="0"/>
              </a:spcAft>
              <a:buSzPts val="1900"/>
              <a:buChar char="●"/>
            </a:pPr>
            <a:r>
              <a:rPr lang="en-US" sz="1800" u="sng">
                <a:solidFill>
                  <a:schemeClr val="hlink"/>
                </a:solidFill>
                <a:hlinkClick r:id="rId7"/>
              </a:rPr>
              <a:t>https://www.w3schools.com/sql/sql_injection.asp</a:t>
            </a:r>
            <a:endParaRPr sz="1800"/>
          </a:p>
          <a:p>
            <a:pPr marL="457200" lvl="0" indent="-349250" algn="l" rtl="0">
              <a:spcBef>
                <a:spcPts val="0"/>
              </a:spcBef>
              <a:spcAft>
                <a:spcPts val="0"/>
              </a:spcAft>
              <a:buSzPts val="1900"/>
              <a:buChar char="●"/>
            </a:pPr>
            <a:r>
              <a:rPr lang="en-US" sz="1800" u="sng">
                <a:solidFill>
                  <a:schemeClr val="hlink"/>
                </a:solidFill>
                <a:hlinkClick r:id="rId8"/>
              </a:rPr>
              <a:t>https://www.cerberussentinel.com/blog-posts/brute-forcing-login-burp/</a:t>
            </a:r>
            <a:endParaRPr/>
          </a:p>
          <a:p>
            <a:pPr marL="457200" lvl="0" indent="-349250" algn="l" rtl="0">
              <a:spcBef>
                <a:spcPts val="0"/>
              </a:spcBef>
              <a:spcAft>
                <a:spcPts val="0"/>
              </a:spcAft>
              <a:buSzPts val="1900"/>
              <a:buChar char="●"/>
            </a:pPr>
            <a:r>
              <a:rPr lang="en-US" sz="1800" u="sng">
                <a:solidFill>
                  <a:schemeClr val="hlink"/>
                </a:solidFill>
                <a:hlinkClick r:id="rId9"/>
              </a:rPr>
              <a:t>https://geekflare.com/nikto-webserver-scanner/</a:t>
            </a:r>
            <a:endParaRPr/>
          </a:p>
          <a:p>
            <a:pPr marL="457200" lvl="0" indent="-349250" algn="l" rtl="0">
              <a:spcBef>
                <a:spcPts val="0"/>
              </a:spcBef>
              <a:spcAft>
                <a:spcPts val="0"/>
              </a:spcAft>
              <a:buSzPts val="1900"/>
              <a:buChar char="●"/>
            </a:pPr>
            <a:r>
              <a:rPr lang="en-US" sz="1800" u="sng">
                <a:solidFill>
                  <a:schemeClr val="hlink"/>
                </a:solidFill>
                <a:hlinkClick r:id="rId10"/>
              </a:rPr>
              <a:t>https://www.geeksforgeeks.org/whatweb-open-source-web-scanner/</a:t>
            </a:r>
            <a:endParaRPr sz="1800"/>
          </a:p>
          <a:p>
            <a:pPr marL="457200" lvl="0" indent="-342900" algn="l" rtl="0">
              <a:spcBef>
                <a:spcPts val="0"/>
              </a:spcBef>
              <a:spcAft>
                <a:spcPts val="0"/>
              </a:spcAft>
              <a:buSzPts val="1800"/>
              <a:buChar char="●"/>
            </a:pPr>
            <a:r>
              <a:rPr lang="en-US" sz="1800" u="sng">
                <a:solidFill>
                  <a:schemeClr val="hlink"/>
                </a:solidFill>
                <a:hlinkClick r:id="rId11"/>
              </a:rPr>
              <a:t>https://www.geeksforgeeks.org/what-is-sublist3r-and-how-to-use-it/</a:t>
            </a:r>
            <a:endParaRPr sz="1800"/>
          </a:p>
          <a:p>
            <a:pPr marL="457200" lvl="0" indent="-342900" algn="l" rtl="0">
              <a:spcBef>
                <a:spcPts val="0"/>
              </a:spcBef>
              <a:spcAft>
                <a:spcPts val="0"/>
              </a:spcAft>
              <a:buSzPts val="1800"/>
              <a:buChar char="●"/>
            </a:pPr>
            <a:r>
              <a:rPr lang="en-US" sz="1800" u="sng">
                <a:solidFill>
                  <a:schemeClr val="hlink"/>
                </a:solidFill>
                <a:hlinkClick r:id="rId12"/>
              </a:rPr>
              <a:t>https://openai.com/blog/chatgpt/</a:t>
            </a:r>
            <a:endParaRPr sz="1800"/>
          </a:p>
          <a:p>
            <a:pPr marL="457200" lvl="0" indent="0" algn="l" rtl="0">
              <a:spcBef>
                <a:spcPts val="1600"/>
              </a:spcBef>
              <a:spcAft>
                <a:spcPts val="160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g1804970bc12_4_0"/>
          <p:cNvSpPr txBox="1">
            <a:spLocks noGrp="1"/>
          </p:cNvSpPr>
          <p:nvPr>
            <p:ph type="title"/>
          </p:nvPr>
        </p:nvSpPr>
        <p:spPr>
          <a:xfrm>
            <a:off x="838200" y="2451175"/>
            <a:ext cx="10515600" cy="1325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Thank You</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OWASP TOP 10 </a:t>
            </a:r>
            <a:endParaRPr/>
          </a:p>
        </p:txBody>
      </p:sp>
      <p:sp>
        <p:nvSpPr>
          <p:cNvPr id="98" name="Google Shape;98;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D7BD7"/>
              </a:buClr>
              <a:buSzPts val="2800"/>
              <a:buChar char="●"/>
            </a:pPr>
            <a:r>
              <a:rPr lang="en-US" b="1" i="0" u="sng" strike="noStrike">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A03:2021-Injection</a:t>
            </a:r>
            <a:r>
              <a:rPr lang="en-US" b="0" i="0">
                <a:solidFill>
                  <a:srgbClr val="000000"/>
                </a:solidFill>
                <a:latin typeface="Roboto"/>
                <a:ea typeface="Roboto"/>
                <a:cs typeface="Roboto"/>
                <a:sym typeface="Roboto"/>
              </a:rPr>
              <a:t> -SQL injection is giving </a:t>
            </a:r>
            <a:r>
              <a:rPr lang="en-US">
                <a:solidFill>
                  <a:srgbClr val="000000"/>
                </a:solidFill>
                <a:latin typeface="Roboto"/>
                <a:ea typeface="Roboto"/>
                <a:cs typeface="Roboto"/>
                <a:sym typeface="Roboto"/>
              </a:rPr>
              <a:t>a input to a field that would internally execute the sql queries to get all the info in the data bases.</a:t>
            </a:r>
            <a:endParaRPr/>
          </a:p>
          <a:p>
            <a:pPr marL="228600" lvl="0" indent="-228600" algn="l" rtl="0">
              <a:lnSpc>
                <a:spcPct val="90000"/>
              </a:lnSpc>
              <a:spcBef>
                <a:spcPts val="1000"/>
              </a:spcBef>
              <a:spcAft>
                <a:spcPts val="1600"/>
              </a:spcAft>
              <a:buClr>
                <a:srgbClr val="1D7BD7"/>
              </a:buClr>
              <a:buSzPts val="2800"/>
              <a:buChar char="●"/>
            </a:pPr>
            <a:r>
              <a:rPr lang="en-US" b="1" i="0" u="sng" strike="noStrike">
                <a:solidFill>
                  <a:srgbClr val="1D7BD7"/>
                </a:solidFill>
                <a:latin typeface="Roboto"/>
                <a:ea typeface="Roboto"/>
                <a:cs typeface="Roboto"/>
                <a:sym typeface="Roboto"/>
                <a:hlinkClick r:id="rId4">
                  <a:extLst>
                    <a:ext uri="{A12FA001-AC4F-418D-AE19-62706E023703}">
                      <ahyp:hlinkClr xmlns:ahyp="http://schemas.microsoft.com/office/drawing/2018/hyperlinkcolor" val="tx"/>
                    </a:ext>
                  </a:extLst>
                </a:hlinkClick>
              </a:rPr>
              <a:t>A04:2021-Insecure Design</a:t>
            </a:r>
            <a:r>
              <a:rPr lang="en-US" b="1" i="0" u="none" strike="noStrike">
                <a:solidFill>
                  <a:srgbClr val="1D7BD7"/>
                </a:solidFill>
                <a:latin typeface="Roboto"/>
                <a:ea typeface="Roboto"/>
                <a:cs typeface="Roboto"/>
                <a:sym typeface="Roboto"/>
              </a:rPr>
              <a:t>: </a:t>
            </a:r>
            <a:r>
              <a:rPr lang="en-US" i="0" u="none" strike="noStrike">
                <a:solidFill>
                  <a:srgbClr val="3A3A3A"/>
                </a:solidFill>
                <a:latin typeface="Roboto"/>
                <a:ea typeface="Roboto"/>
                <a:cs typeface="Roboto"/>
                <a:sym typeface="Roboto"/>
              </a:rPr>
              <a:t>lack of security controls applied to the application during the development process</a:t>
            </a:r>
            <a:r>
              <a:rPr lang="en-US">
                <a:solidFill>
                  <a:srgbClr val="3A3A3A"/>
                </a:solidFill>
                <a:latin typeface="Roboto"/>
                <a:ea typeface="Roboto"/>
                <a:cs typeface="Roboto"/>
                <a:sym typeface="Roboto"/>
              </a:rPr>
              <a:t>, which may lead to an open door in the application</a:t>
            </a:r>
            <a:r>
              <a:rPr lang="en-US" b="1">
                <a:solidFill>
                  <a:srgbClr val="3A3A3A"/>
                </a:solidFill>
                <a:latin typeface="Roboto"/>
                <a:ea typeface="Roboto"/>
                <a:cs typeface="Roboto"/>
                <a:sym typeface="Roboto"/>
              </a:rPr>
              <a:t> </a:t>
            </a:r>
            <a:endParaRPr>
              <a:solidFill>
                <a:srgbClr val="3A3A3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OWASP TOP 10</a:t>
            </a:r>
            <a:endParaRPr/>
          </a:p>
        </p:txBody>
      </p:sp>
      <p:sp>
        <p:nvSpPr>
          <p:cNvPr id="104" name="Google Shape;104;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41934" algn="l" rtl="0">
              <a:lnSpc>
                <a:spcPct val="90000"/>
              </a:lnSpc>
              <a:spcBef>
                <a:spcPts val="0"/>
              </a:spcBef>
              <a:spcAft>
                <a:spcPts val="0"/>
              </a:spcAft>
              <a:buClr>
                <a:srgbClr val="1D7BD7"/>
              </a:buClr>
              <a:buSzPts val="2800"/>
              <a:buFont typeface="Arial"/>
              <a:buChar char="•"/>
            </a:pPr>
            <a:r>
              <a:rPr lang="en-US" b="1" i="0" u="sng" strike="noStrike">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A05:2021-Security Misconfiguration</a:t>
            </a:r>
            <a:r>
              <a:rPr lang="en-US" b="1" i="0" u="none" strike="noStrike">
                <a:solidFill>
                  <a:srgbClr val="1D7BD7"/>
                </a:solidFill>
                <a:latin typeface="Roboto"/>
                <a:ea typeface="Roboto"/>
                <a:cs typeface="Roboto"/>
                <a:sym typeface="Roboto"/>
              </a:rPr>
              <a:t>: </a:t>
            </a:r>
            <a:r>
              <a:rPr lang="en-US" b="1" i="0">
                <a:solidFill>
                  <a:srgbClr val="3A3A3A"/>
                </a:solidFill>
                <a:latin typeface="Arial"/>
                <a:ea typeface="Arial"/>
                <a:cs typeface="Arial"/>
                <a:sym typeface="Arial"/>
              </a:rPr>
              <a:t>XXE (XML External Entities)</a:t>
            </a:r>
            <a:endParaRPr/>
          </a:p>
          <a:p>
            <a:pPr marL="228600" lvl="0" indent="-241934" algn="l" rtl="0">
              <a:lnSpc>
                <a:spcPct val="90000"/>
              </a:lnSpc>
              <a:spcBef>
                <a:spcPts val="1000"/>
              </a:spcBef>
              <a:spcAft>
                <a:spcPts val="0"/>
              </a:spcAft>
              <a:buClr>
                <a:srgbClr val="3A3A3A"/>
              </a:buClr>
              <a:buSzPts val="2800"/>
              <a:buFont typeface="Arial"/>
              <a:buChar char="•"/>
            </a:pPr>
            <a:r>
              <a:rPr lang="en-US" b="0" i="0">
                <a:solidFill>
                  <a:srgbClr val="3A3A3A"/>
                </a:solidFill>
                <a:latin typeface="Arial"/>
                <a:ea typeface="Arial"/>
                <a:cs typeface="Arial"/>
                <a:sym typeface="Arial"/>
              </a:rPr>
              <a:t>XXE Payloads</a:t>
            </a:r>
            <a:endParaRPr/>
          </a:p>
          <a:p>
            <a:pPr marL="228600" lvl="0" indent="-241934" algn="l" rtl="0">
              <a:lnSpc>
                <a:spcPct val="90000"/>
              </a:lnSpc>
              <a:spcBef>
                <a:spcPts val="1000"/>
              </a:spcBef>
              <a:spcAft>
                <a:spcPts val="0"/>
              </a:spcAft>
              <a:buClr>
                <a:srgbClr val="3A3A3A"/>
              </a:buClr>
              <a:buSzPts val="2800"/>
              <a:buFont typeface="Arial"/>
              <a:buChar char="•"/>
            </a:pPr>
            <a:r>
              <a:rPr lang="en-US" b="0" i="0">
                <a:solidFill>
                  <a:srgbClr val="3A3A3A"/>
                </a:solidFill>
                <a:latin typeface="Arial"/>
                <a:ea typeface="Arial"/>
                <a:cs typeface="Arial"/>
                <a:sym typeface="Arial"/>
              </a:rPr>
              <a:t>Trying XML payload uploads and checking burp what is returned</a:t>
            </a:r>
            <a:endParaRPr/>
          </a:p>
          <a:p>
            <a:pPr marL="228600" lvl="0" indent="-241934" algn="l" rtl="0">
              <a:lnSpc>
                <a:spcPct val="90000"/>
              </a:lnSpc>
              <a:spcBef>
                <a:spcPts val="1000"/>
              </a:spcBef>
              <a:spcAft>
                <a:spcPts val="0"/>
              </a:spcAft>
              <a:buClr>
                <a:srgbClr val="3A3A3A"/>
              </a:buClr>
              <a:buSzPts val="2800"/>
              <a:buFont typeface="Arial"/>
              <a:buChar char="•"/>
            </a:pPr>
            <a:r>
              <a:rPr lang="en-US" b="0" i="0">
                <a:solidFill>
                  <a:srgbClr val="3A3A3A"/>
                </a:solidFill>
                <a:latin typeface="Arial"/>
                <a:ea typeface="Arial"/>
                <a:cs typeface="Arial"/>
                <a:sym typeface="Arial"/>
              </a:rPr>
              <a:t>How to prevent XXE? </a:t>
            </a:r>
            <a:r>
              <a:rPr lang="en-US">
                <a:solidFill>
                  <a:srgbClr val="3A3A3A"/>
                </a:solidFill>
                <a:latin typeface="Arial"/>
                <a:ea typeface="Arial"/>
                <a:cs typeface="Arial"/>
                <a:sym typeface="Arial"/>
              </a:rPr>
              <a:t>implementing the required security implementations</a:t>
            </a:r>
            <a:endParaRPr/>
          </a:p>
          <a:p>
            <a:pPr marL="228600" lvl="0" indent="-64135" algn="l" rtl="0">
              <a:lnSpc>
                <a:spcPct val="90000"/>
              </a:lnSpc>
              <a:spcBef>
                <a:spcPts val="1000"/>
              </a:spcBef>
              <a:spcAft>
                <a:spcPts val="0"/>
              </a:spcAft>
              <a:buClr>
                <a:schemeClr val="dk1"/>
              </a:buClr>
              <a:buSzPts val="2800"/>
              <a:buNone/>
            </a:pPr>
            <a:endParaRPr b="1" i="0" u="none" strike="noStrike">
              <a:solidFill>
                <a:srgbClr val="1D7BD7"/>
              </a:solidFill>
              <a:latin typeface="Roboto"/>
              <a:ea typeface="Roboto"/>
              <a:cs typeface="Roboto"/>
              <a:sym typeface="Roboto"/>
            </a:endParaRPr>
          </a:p>
          <a:p>
            <a:pPr marL="228600" lvl="0" indent="-241934" algn="l" rtl="0">
              <a:lnSpc>
                <a:spcPct val="90000"/>
              </a:lnSpc>
              <a:spcBef>
                <a:spcPts val="1000"/>
              </a:spcBef>
              <a:spcAft>
                <a:spcPts val="1600"/>
              </a:spcAft>
              <a:buClr>
                <a:srgbClr val="1D7BD7"/>
              </a:buClr>
              <a:buSzPts val="2800"/>
              <a:buChar char="•"/>
            </a:pPr>
            <a:r>
              <a:rPr lang="en-US" b="1" i="0" u="sng" strike="noStrike">
                <a:solidFill>
                  <a:srgbClr val="1D7BD7"/>
                </a:solidFill>
                <a:latin typeface="Roboto"/>
                <a:ea typeface="Roboto"/>
                <a:cs typeface="Roboto"/>
                <a:sym typeface="Roboto"/>
                <a:hlinkClick r:id="rId4">
                  <a:extLst>
                    <a:ext uri="{A12FA001-AC4F-418D-AE19-62706E023703}">
                      <ahyp:hlinkClr xmlns:ahyp="http://schemas.microsoft.com/office/drawing/2018/hyperlinkcolor" val="tx"/>
                    </a:ext>
                  </a:extLst>
                </a:hlinkClick>
              </a:rPr>
              <a:t>A06:2021-Vulnerable and Outdated Components</a:t>
            </a:r>
            <a:r>
              <a:rPr lang="en-US" b="1" i="0" u="none" strike="noStrike">
                <a:solidFill>
                  <a:srgbClr val="1D7BD7"/>
                </a:solidFill>
                <a:latin typeface="Roboto"/>
                <a:ea typeface="Roboto"/>
                <a:cs typeface="Roboto"/>
                <a:sym typeface="Roboto"/>
              </a:rPr>
              <a:t>: </a:t>
            </a:r>
            <a:r>
              <a:rPr lang="en-US" i="0" u="none" strike="noStrike">
                <a:latin typeface="Roboto"/>
                <a:ea typeface="Roboto"/>
                <a:cs typeface="Roboto"/>
                <a:sym typeface="Roboto"/>
              </a:rPr>
              <a:t>most of the companies after a certain period of time stop providing support for their old products, so we need to update our software and the applications regularly to receive patches from the </a:t>
            </a:r>
            <a:r>
              <a:rPr lang="en-US">
                <a:latin typeface="Roboto"/>
                <a:ea typeface="Roboto"/>
                <a:cs typeface="Roboto"/>
                <a:sym typeface="Roboto"/>
              </a:rPr>
              <a:t>companies</a:t>
            </a:r>
            <a:r>
              <a:rPr lang="en-US" b="1" i="0" u="none" strike="noStrike">
                <a:latin typeface="Roboto"/>
                <a:ea typeface="Roboto"/>
                <a:cs typeface="Roboto"/>
                <a:sym typeface="Roboto"/>
              </a:rPr>
              <a:t> </a:t>
            </a:r>
            <a:br>
              <a:rPr lang="en-US"/>
            </a:b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OWASP TOP 10</a:t>
            </a:r>
            <a:endParaRPr/>
          </a:p>
        </p:txBody>
      </p:sp>
      <p:sp>
        <p:nvSpPr>
          <p:cNvPr id="110" name="Google Shape;11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1D7BD7"/>
              </a:buClr>
              <a:buSzPts val="2800"/>
              <a:buChar char="●"/>
            </a:pPr>
            <a:r>
              <a:rPr lang="en-US" b="1" i="0" u="sng" strike="noStrike">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A07:2021-Identification and Authentication Failures</a:t>
            </a:r>
            <a:r>
              <a:rPr lang="en-US">
                <a:solidFill>
                  <a:srgbClr val="000000"/>
                </a:solidFill>
                <a:latin typeface="Roboto"/>
                <a:ea typeface="Roboto"/>
                <a:cs typeface="Roboto"/>
                <a:sym typeface="Roboto"/>
              </a:rPr>
              <a:t> These are related to the authentication schemes of applications and invalid of any of it will result in data breach. example include improper session management (keep logged in even after logout).</a:t>
            </a:r>
            <a:endParaRPr u="sng" strike="noStrike">
              <a:solidFill>
                <a:srgbClr val="000000"/>
              </a:solidFill>
              <a:latin typeface="Roboto"/>
              <a:ea typeface="Roboto"/>
              <a:cs typeface="Roboto"/>
              <a:sym typeface="Roboto"/>
              <a:hlinkClick r:id="rId4">
                <a:extLst>
                  <a:ext uri="{A12FA001-AC4F-418D-AE19-62706E023703}">
                    <ahyp:hlinkClr xmlns:ahyp="http://schemas.microsoft.com/office/drawing/2018/hyperlinkcolor" val="tx"/>
                  </a:ext>
                </a:extLst>
              </a:hlinkClick>
            </a:endParaRPr>
          </a:p>
          <a:p>
            <a:pPr marL="228600" lvl="0" indent="-228600" algn="l" rtl="0">
              <a:lnSpc>
                <a:spcPct val="90000"/>
              </a:lnSpc>
              <a:spcBef>
                <a:spcPts val="1000"/>
              </a:spcBef>
              <a:spcAft>
                <a:spcPts val="1600"/>
              </a:spcAft>
              <a:buClr>
                <a:srgbClr val="1D7BD7"/>
              </a:buClr>
              <a:buSzPts val="2800"/>
              <a:buChar char="●"/>
            </a:pPr>
            <a:r>
              <a:rPr lang="en-US" b="1" i="0" u="sng" strike="noStrike">
                <a:solidFill>
                  <a:srgbClr val="1D7BD7"/>
                </a:solidFill>
                <a:latin typeface="Roboto"/>
                <a:ea typeface="Roboto"/>
                <a:cs typeface="Roboto"/>
                <a:sym typeface="Roboto"/>
                <a:hlinkClick r:id="rId4">
                  <a:extLst>
                    <a:ext uri="{A12FA001-AC4F-418D-AE19-62706E023703}">
                      <ahyp:hlinkClr xmlns:ahyp="http://schemas.microsoft.com/office/drawing/2018/hyperlinkcolor" val="tx"/>
                    </a:ext>
                  </a:extLst>
                </a:hlinkClick>
              </a:rPr>
              <a:t>A08:2021-Software and Data Integrity Failures</a:t>
            </a:r>
            <a:r>
              <a:rPr lang="en-US" b="0" i="0">
                <a:solidFill>
                  <a:srgbClr val="000000"/>
                </a:solidFill>
                <a:latin typeface="Roboto"/>
                <a:ea typeface="Roboto"/>
                <a:cs typeface="Roboto"/>
                <a:sym typeface="Roboto"/>
              </a:rPr>
              <a:t> :</a:t>
            </a:r>
            <a:r>
              <a:rPr lang="en-US">
                <a:solidFill>
                  <a:srgbClr val="000000"/>
                </a:solidFill>
                <a:latin typeface="Roboto"/>
                <a:ea typeface="Roboto"/>
                <a:cs typeface="Roboto"/>
                <a:sym typeface="Roboto"/>
              </a:rPr>
              <a:t> uses the vulnerability in CI/CD and fails to check for the integrity. It opens doors for the code injection, cache poisoning etc.</a:t>
            </a:r>
            <a:r>
              <a:rPr lang="en-US" b="0" i="0">
                <a:solidFill>
                  <a:srgbClr val="000000"/>
                </a:solidFill>
                <a:latin typeface="Roboto"/>
                <a:ea typeface="Roboto"/>
                <a:cs typeface="Roboto"/>
                <a:sym typeface="Roboto"/>
              </a:rPr>
              <a: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OWASP TOP 10 </a:t>
            </a:r>
            <a:endParaRPr/>
          </a:p>
        </p:txBody>
      </p:sp>
      <p:sp>
        <p:nvSpPr>
          <p:cNvPr id="116" name="Google Shape;116;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41934" algn="l" rtl="0">
              <a:lnSpc>
                <a:spcPct val="90000"/>
              </a:lnSpc>
              <a:spcBef>
                <a:spcPts val="0"/>
              </a:spcBef>
              <a:spcAft>
                <a:spcPts val="0"/>
              </a:spcAft>
              <a:buClr>
                <a:srgbClr val="1D7BD7"/>
              </a:buClr>
              <a:buSzPts val="2800"/>
              <a:buChar char="●"/>
            </a:pPr>
            <a:r>
              <a:rPr lang="en-US" b="1" i="0" u="sng" strike="noStrike">
                <a:solidFill>
                  <a:srgbClr val="1D7BD7"/>
                </a:solidFill>
                <a:latin typeface="Roboto"/>
                <a:ea typeface="Roboto"/>
                <a:cs typeface="Roboto"/>
                <a:sym typeface="Roboto"/>
                <a:hlinkClick r:id="rId3">
                  <a:extLst>
                    <a:ext uri="{A12FA001-AC4F-418D-AE19-62706E023703}">
                      <ahyp:hlinkClr xmlns:ahyp="http://schemas.microsoft.com/office/drawing/2018/hyperlinkcolor" val="tx"/>
                    </a:ext>
                  </a:extLst>
                </a:hlinkClick>
              </a:rPr>
              <a:t>A09:2021-Security Logging and Monitoring Failures</a:t>
            </a:r>
            <a:r>
              <a:rPr lang="en-US" b="0" i="0">
                <a:solidFill>
                  <a:srgbClr val="000000"/>
                </a:solidFill>
                <a:latin typeface="Roboto"/>
                <a:ea typeface="Roboto"/>
                <a:cs typeface="Roboto"/>
                <a:sym typeface="Roboto"/>
              </a:rPr>
              <a:t> was previously Insufficient Logging &amp; Monitoring and is added from the industry survey (#3), moving up from #10 previously. This category is expanded to include more types of failures, is challenging to test for, and isn’t well represented in the CVE/CVSS data. However, failures in this category can directly impact visibility, incident alerting, and forensics.</a:t>
            </a:r>
            <a:endParaRPr/>
          </a:p>
          <a:p>
            <a:pPr marL="228600" lvl="0" indent="-241934" algn="l" rtl="0">
              <a:lnSpc>
                <a:spcPct val="90000"/>
              </a:lnSpc>
              <a:spcBef>
                <a:spcPts val="1000"/>
              </a:spcBef>
              <a:spcAft>
                <a:spcPts val="0"/>
              </a:spcAft>
              <a:buClr>
                <a:srgbClr val="1D7BD7"/>
              </a:buClr>
              <a:buSzPts val="2800"/>
              <a:buChar char="●"/>
            </a:pPr>
            <a:r>
              <a:rPr lang="en-US" b="1" i="0" u="sng" strike="noStrike">
                <a:solidFill>
                  <a:srgbClr val="1D7BD7"/>
                </a:solidFill>
                <a:latin typeface="Roboto"/>
                <a:ea typeface="Roboto"/>
                <a:cs typeface="Roboto"/>
                <a:sym typeface="Roboto"/>
                <a:hlinkClick r:id="rId4">
                  <a:extLst>
                    <a:ext uri="{A12FA001-AC4F-418D-AE19-62706E023703}">
                      <ahyp:hlinkClr xmlns:ahyp="http://schemas.microsoft.com/office/drawing/2018/hyperlinkcolor" val="tx"/>
                    </a:ext>
                  </a:extLst>
                </a:hlinkClick>
              </a:rPr>
              <a:t>A10:2021-Server-Side Request Forgery</a:t>
            </a:r>
            <a:r>
              <a:rPr lang="en-US" b="0" i="0">
                <a:solidFill>
                  <a:srgbClr val="000000"/>
                </a:solidFill>
                <a:latin typeface="Roboto"/>
                <a:ea typeface="Roboto"/>
                <a:cs typeface="Roboto"/>
                <a:sym typeface="Roboto"/>
              </a:rPr>
              <a:t> is added from the Top 10 community survey (#1). The data shows a relatively low incidence rate with above average testing coverage, along with above-average ratings for Exploit and Impact potential. This category represents the scenario where the security community members are telling us this is important, even though it’s not illustrated in the data at this time.</a:t>
            </a:r>
            <a:endParaRPr/>
          </a:p>
          <a:p>
            <a:pPr marL="228600" lvl="0" indent="-64135" algn="l" rtl="0">
              <a:lnSpc>
                <a:spcPct val="90000"/>
              </a:lnSpc>
              <a:spcBef>
                <a:spcPts val="1000"/>
              </a:spcBef>
              <a:spcAft>
                <a:spcPts val="1600"/>
              </a:spcAft>
              <a:buClr>
                <a:schemeClr val="dk1"/>
              </a:buClr>
              <a:buSzPts val="2800"/>
              <a:buNone/>
            </a:pPr>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1910</Words>
  <Application>Microsoft Office PowerPoint</Application>
  <PresentationFormat>Widescreen</PresentationFormat>
  <Paragraphs>156</Paragraphs>
  <Slides>53</Slides>
  <Notes>53</Notes>
  <HiddenSlides>0</HiddenSlides>
  <MMClips>1</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53</vt:i4>
      </vt:variant>
    </vt:vector>
  </HeadingPairs>
  <TitlesOfParts>
    <vt:vector size="61" baseType="lpstr">
      <vt:lpstr>Times New Roman</vt:lpstr>
      <vt:lpstr>Proxima Nova</vt:lpstr>
      <vt:lpstr>Alfa Slab One</vt:lpstr>
      <vt:lpstr>Arial</vt:lpstr>
      <vt:lpstr>Calibri</vt:lpstr>
      <vt:lpstr>Roboto</vt:lpstr>
      <vt:lpstr>Gameday</vt:lpstr>
      <vt:lpstr>Custom</vt:lpstr>
      <vt:lpstr>PowerPoint Presentation</vt:lpstr>
      <vt:lpstr>CSCE 5585</vt:lpstr>
      <vt:lpstr>What is Bug bounty </vt:lpstr>
      <vt:lpstr>How to get started on bug bounty </vt:lpstr>
      <vt:lpstr>OWASP TOP 10 </vt:lpstr>
      <vt:lpstr>OWASP TOP 10 </vt:lpstr>
      <vt:lpstr>OWASP TOP 10</vt:lpstr>
      <vt:lpstr>OWASP TOP 10</vt:lpstr>
      <vt:lpstr>OWASP TOP 10 </vt:lpstr>
      <vt:lpstr>Website: https://www.royalfloraholland.com/ </vt:lpstr>
      <vt:lpstr>PowerPoint Presentation</vt:lpstr>
      <vt:lpstr>PowerPoint Presentation</vt:lpstr>
      <vt:lpstr>Robots.txt</vt:lpstr>
      <vt:lpstr>sitemaps</vt:lpstr>
      <vt:lpstr>Admin Page</vt:lpstr>
      <vt:lpstr>Payload analysis to check whether login is possible</vt:lpstr>
      <vt:lpstr>PowerPoint Presentation</vt:lpstr>
      <vt:lpstr>PowerPoint Presentation</vt:lpstr>
      <vt:lpstr>Testing Vidaxl.com</vt:lpstr>
      <vt:lpstr>Burp suite: The most popular tool used for Bug bounty hunting </vt:lpstr>
      <vt:lpstr>Using Amass: Subdomain enumeration</vt:lpstr>
      <vt:lpstr>What tools can be used to perform these actions:</vt:lpstr>
      <vt:lpstr>Openai.com: Helps to answer any technical query </vt:lpstr>
      <vt:lpstr>What tools can be used to perform these actions:</vt:lpstr>
      <vt:lpstr>Sublist3r</vt:lpstr>
      <vt:lpstr>What tools can be used to perform these actions: </vt:lpstr>
      <vt:lpstr>Whatweb:</vt:lpstr>
      <vt:lpstr>Wappalyzer:</vt:lpstr>
      <vt:lpstr>BurpSuite : Intercepted the b2b.vidaxl.com login page </vt:lpstr>
      <vt:lpstr>Burpsuite:Using Repeater and tampering the session id by using the old session id to check if it allows us to login:</vt:lpstr>
      <vt:lpstr>Inclusion of inscope and outof scope vulnerabilities:</vt:lpstr>
      <vt:lpstr>Using XSS attack on vidaxl.com</vt:lpstr>
      <vt:lpstr>Testing for XSS:</vt:lpstr>
      <vt:lpstr>Testing for HTML Injection  </vt:lpstr>
      <vt:lpstr>Everytime a script is about to run, it doesn’t let it happen.</vt:lpstr>
      <vt:lpstr>HTML injection possibility ( name comes in italics ): </vt:lpstr>
      <vt:lpstr>HTML injection possibility ( name comes in italics ): </vt:lpstr>
      <vt:lpstr>CSRF:  Intercepting the request and changing the necessary values: </vt:lpstr>
      <vt:lpstr>Sent the request to repeater and changed from POST to GET, got 302 response. Tried to use CSRF tokens from another account we created and swapped that token with this, 302 again.   </vt:lpstr>
      <vt:lpstr>Checked if we can find any ID’s associated with this account to modify and check for any IDOR vulnerabilities, couldn’t find any.  </vt:lpstr>
      <vt:lpstr>Our Finding</vt:lpstr>
      <vt:lpstr>A07:2021-Identification and Authentication Failure</vt:lpstr>
      <vt:lpstr>PowerPoint Presentation</vt:lpstr>
      <vt:lpstr>PowerPoint Presentation</vt:lpstr>
      <vt:lpstr>BurpSuite : Intercepted the b2b.vidaxl.com login page </vt:lpstr>
      <vt:lpstr>Burpsuite:Using Repeater and tampering the session id by using the old session id to check if it allows us to login:</vt:lpstr>
      <vt:lpstr>BurpSuite : Intercepted the b2b.vidaxl.com login page </vt:lpstr>
      <vt:lpstr>Burpsuite:Using Repeater and tampering the session id by using the old session id to check if it allows us to login:</vt:lpstr>
      <vt:lpstr>Vulnerability Report </vt:lpstr>
      <vt:lpstr>Additional probable findings:</vt:lpstr>
      <vt:lpstr>Additional probable findings: </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Jinakala, Harin</dc:creator>
  <cp:lastModifiedBy>Sistla, Madhukar</cp:lastModifiedBy>
  <cp:revision>1</cp:revision>
  <dcterms:created xsi:type="dcterms:W3CDTF">2022-12-04T20:19:48Z</dcterms:created>
  <dcterms:modified xsi:type="dcterms:W3CDTF">2022-12-08T20:30:06Z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0x010100051E63B2B39C944C954879A362460955</vt:lpwstr>
  </property>
</Properties>
</file>